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2" r:id="rId2"/>
    <p:sldId id="280" r:id="rId3"/>
    <p:sldId id="273" r:id="rId4"/>
    <p:sldId id="274" r:id="rId5"/>
    <p:sldId id="281" r:id="rId6"/>
    <p:sldId id="270" r:id="rId7"/>
    <p:sldId id="277" r:id="rId8"/>
  </p:sldIdLst>
  <p:sldSz cx="12192000" cy="6858000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Josefin Sans" pitchFamily="2" charset="-18"/>
      <p:regular r:id="rId13"/>
      <p:bold r:id="rId14"/>
      <p:italic r:id="rId15"/>
      <p:boldItalic r:id="rId1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D73"/>
    <a:srgbClr val="F1ECE9"/>
    <a:srgbClr val="B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1" autoAdjust="0"/>
    <p:restoredTop sz="96357" autoAdjust="0"/>
  </p:normalViewPr>
  <p:slideViewPr>
    <p:cSldViewPr snapToGrid="0">
      <p:cViewPr varScale="1">
        <p:scale>
          <a:sx n="95" d="100"/>
          <a:sy n="95" d="100"/>
        </p:scale>
        <p:origin x="96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zysztof Kapica" userId="fb438c9c-2f3e-49b2-978c-809ab4f57be0" providerId="ADAL" clId="{A11174CF-58FB-4E4A-BE36-EC554A8B48B0}"/>
    <pc:docChg chg="modSld">
      <pc:chgData name="Krzysztof Kapica" userId="fb438c9c-2f3e-49b2-978c-809ab4f57be0" providerId="ADAL" clId="{A11174CF-58FB-4E4A-BE36-EC554A8B48B0}" dt="2023-05-31T09:18:12.145" v="35" actId="20577"/>
      <pc:docMkLst>
        <pc:docMk/>
      </pc:docMkLst>
      <pc:sldChg chg="modSp mod">
        <pc:chgData name="Krzysztof Kapica" userId="fb438c9c-2f3e-49b2-978c-809ab4f57be0" providerId="ADAL" clId="{A11174CF-58FB-4E4A-BE36-EC554A8B48B0}" dt="2023-05-31T09:18:12.145" v="35" actId="20577"/>
        <pc:sldMkLst>
          <pc:docMk/>
          <pc:sldMk cId="1193262778" sldId="256"/>
        </pc:sldMkLst>
        <pc:spChg chg="mod">
          <ac:chgData name="Krzysztof Kapica" userId="fb438c9c-2f3e-49b2-978c-809ab4f57be0" providerId="ADAL" clId="{A11174CF-58FB-4E4A-BE36-EC554A8B48B0}" dt="2023-05-31T09:18:12.145" v="35" actId="20577"/>
          <ac:spMkLst>
            <pc:docMk/>
            <pc:sldMk cId="1193262778" sldId="256"/>
            <ac:spMk id="3" creationId="{B8333CE3-AD8B-CA21-C6C8-C141D5AC15E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rgbClr val="B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4513" y="-982480"/>
            <a:ext cx="3098750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38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7" r:id="rId7"/>
    <p:sldLayoutId id="2147483661" r:id="rId8"/>
    <p:sldLayoutId id="2147483666" r:id="rId9"/>
    <p:sldLayoutId id="2147483657" r:id="rId10"/>
    <p:sldLayoutId id="2147483662" r:id="rId11"/>
    <p:sldLayoutId id="2147483663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jp.pwn.pl/sjp/rewers;2574188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sjp.pwn.pl/sjp/awers;2551401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youtu.be/6NFxP6ZpaN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nqiV6Pp1pU?t=11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B7BD2-62ED-A5EC-0F78-2165BB194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Janusz Kusociński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2DD1D1D-3C42-88FE-1C1E-882B47959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Dwie strony medalu</a:t>
            </a:r>
          </a:p>
        </p:txBody>
      </p:sp>
    </p:spTree>
    <p:extLst>
      <p:ext uri="{BB962C8B-B14F-4D97-AF65-F5344CB8AC3E}">
        <p14:creationId xmlns:p14="http://schemas.microsoft.com/office/powerpoint/2010/main" val="311524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1BDE1310-587A-DD97-E6BB-B2643DC0E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48963" y="3137956"/>
            <a:ext cx="6490514" cy="6165601"/>
          </a:xfrm>
          <a:prstGeom prst="rect">
            <a:avLst/>
          </a:prstGeom>
          <a:effectLst>
            <a:innerShdw blurRad="254000" dist="63500">
              <a:prstClr val="black"/>
            </a:inn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EDF155E-91CE-92EE-BECA-F845E2D584EC}"/>
              </a:ext>
            </a:extLst>
          </p:cNvPr>
          <p:cNvSpPr txBox="1"/>
          <p:nvPr/>
        </p:nvSpPr>
        <p:spPr>
          <a:xfrm>
            <a:off x="5090475" y="612844"/>
            <a:ext cx="667955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800" b="1" u="sng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  <a:hlinkClick r:id="rId3" tooltip="rewe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Rewers</a:t>
            </a:r>
            <a:endParaRPr lang="pl-PL" sz="1800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1. «odwrotna strona monety lub medalu»</a:t>
            </a: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2. «formularz wypełniany przez czytelnika zamawiającego książkę»</a:t>
            </a: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3. «dokument zawierający pokwitowanie otrzymanych pieniędzy lub jakichś przedmiotów»</a:t>
            </a: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4. «lewa strona czegoś, np. obrazu lub haftu»</a:t>
            </a:r>
          </a:p>
          <a:p>
            <a:pPr algn="just">
              <a:tabLst>
                <a:tab pos="266700" algn="l"/>
              </a:tabLst>
            </a:pPr>
            <a:endParaRPr lang="pl-PL" kern="100" dirty="0">
              <a:solidFill>
                <a:srgbClr val="F1ECE9"/>
              </a:solidFill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266700" algn="l"/>
              </a:tabLst>
            </a:pPr>
            <a:r>
              <a:rPr lang="pl-PL" sz="1200" i="1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Rewers, Słownik języka polskiego PWN  (pwn.pl)</a:t>
            </a:r>
          </a:p>
          <a:p>
            <a:pPr algn="just">
              <a:tabLst>
                <a:tab pos="266700" algn="l"/>
              </a:tabLst>
            </a:pPr>
            <a:endParaRPr lang="pl-PL" sz="1200" i="1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266700" algn="l"/>
              </a:tabLst>
            </a:pPr>
            <a:r>
              <a:rPr lang="pl-PL" sz="1800" b="1" u="sng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  <a:hlinkClick r:id="rId4" tooltip="awe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Awers</a:t>
            </a:r>
            <a:endParaRPr lang="pl-PL" sz="1800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1. «przednia strona monety lub medalu»</a:t>
            </a:r>
          </a:p>
          <a:p>
            <a:pPr algn="just">
              <a:tabLst>
                <a:tab pos="266700" algn="l"/>
              </a:tabLst>
            </a:pPr>
            <a:r>
              <a:rPr lang="pl-PL" sz="1800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2. «prawa, wierzchnia strona czegoś»</a:t>
            </a:r>
          </a:p>
          <a:p>
            <a:pPr algn="just">
              <a:tabLst>
                <a:tab pos="266700" algn="l"/>
              </a:tabLst>
            </a:pPr>
            <a:endParaRPr lang="pl-PL" sz="1200" i="1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266700" algn="l"/>
              </a:tabLst>
            </a:pPr>
            <a:r>
              <a:rPr lang="pl-PL" sz="1200" i="1" kern="100" dirty="0">
                <a:solidFill>
                  <a:srgbClr val="F1ECE9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Awers, Słownik języka polskiego (sjp.pwn.pl)</a:t>
            </a:r>
          </a:p>
          <a:p>
            <a:pPr algn="just">
              <a:tabLst>
                <a:tab pos="266700" algn="l"/>
              </a:tabLst>
            </a:pPr>
            <a:endParaRPr lang="pl-PL" sz="1200" i="1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pl-PL" b="1" u="sng" kern="100" dirty="0">
                <a:solidFill>
                  <a:srgbClr val="F1ECE9"/>
                </a:solidFill>
                <a:latin typeface="Josefin Sans" pitchFamily="2" charset="-18"/>
                <a:cs typeface="Calibri" panose="020F0502020204030204" pitchFamily="34" charset="0"/>
              </a:rPr>
              <a:t>D</a:t>
            </a:r>
            <a:r>
              <a:rPr lang="pl-PL" sz="1800" b="1" u="sng" kern="100" dirty="0">
                <a:solidFill>
                  <a:srgbClr val="F1ECE9"/>
                </a:solidFill>
                <a:effectLst/>
                <a:latin typeface="Josefin Sans" pitchFamily="2" charset="-18"/>
                <a:cs typeface="Calibri" panose="020F0502020204030204" pitchFamily="34" charset="0"/>
              </a:rPr>
              <a:t>wie strony medalu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pl-PL" sz="1800" spc="75" dirty="0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</a:rPr>
              <a:t>dwie strony tej samej monety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pl-PL" sz="1800" spc="75" dirty="0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</a:rPr>
              <a:t>dwa aspekty, pozytywny i negatywny, jakiegoś zagadnienia</a:t>
            </a:r>
          </a:p>
          <a:p>
            <a:pPr algn="just" fontAlgn="base"/>
            <a:endParaRPr lang="pl-PL" sz="1200" i="1" spc="75" dirty="0">
              <a:solidFill>
                <a:srgbClr val="F1ECE9"/>
              </a:solidFill>
              <a:effectLst/>
              <a:latin typeface="Josefin Sans" pitchFamily="2" charset="-18"/>
              <a:ea typeface="Times New Roman" panose="02020603050405020304" pitchFamily="18" charset="0"/>
            </a:endParaRPr>
          </a:p>
          <a:p>
            <a:pPr algn="just" fontAlgn="base"/>
            <a:r>
              <a:rPr lang="pl-PL" sz="1200" i="1" spc="75" dirty="0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</a:rPr>
              <a:t>Dwie strony medalu Wielki </a:t>
            </a:r>
            <a:r>
              <a:rPr lang="pl-PL" sz="1200" i="1" spc="75" dirty="0" err="1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</a:rPr>
              <a:t>słownikjęzyka</a:t>
            </a:r>
            <a:r>
              <a:rPr lang="pl-PL" sz="1200" i="1" spc="75" dirty="0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</a:rPr>
              <a:t> polskiego (wsjp.pl)</a:t>
            </a:r>
            <a:r>
              <a:rPr lang="pl-PL" sz="1200" kern="0" dirty="0">
                <a:solidFill>
                  <a:srgbClr val="F1ECE9"/>
                </a:solidFill>
                <a:effectLst/>
                <a:latin typeface="Josefin Sans" pitchFamily="2" charset="-18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l-PL" sz="1200" kern="100" dirty="0">
              <a:solidFill>
                <a:srgbClr val="F1ECE9"/>
              </a:solidFill>
              <a:effectLst/>
              <a:latin typeface="Josefin Sans" pitchFamily="2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 descr="Obraz zawierający sztuka, szkic, rysowanie, symbol&#10;&#10;Opis wygenerowany automatycznie">
            <a:extLst>
              <a:ext uri="{FF2B5EF4-FFF2-40B4-BE49-F238E27FC236}">
                <a16:creationId xmlns:a16="http://schemas.microsoft.com/office/drawing/2014/main" id="{E0896EDF-E23D-1514-F54B-844EF21D1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" y="1240757"/>
            <a:ext cx="3970924" cy="62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1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32A8531B-7A8C-DDBA-BF4F-23A62132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 flipH="1">
            <a:off x="5506538" y="555487"/>
            <a:ext cx="7811814" cy="74207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8B725A3-D7AF-6E10-E6C5-29B7CEDB0093}"/>
              </a:ext>
            </a:extLst>
          </p:cNvPr>
          <p:cNvSpPr txBox="1">
            <a:spLocks/>
          </p:cNvSpPr>
          <p:nvPr/>
        </p:nvSpPr>
        <p:spPr>
          <a:xfrm>
            <a:off x="874014" y="1632292"/>
            <a:ext cx="5221986" cy="194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pl-PL" sz="6600" b="1" dirty="0"/>
              <a:t>Janusz Kusociński</a:t>
            </a:r>
          </a:p>
        </p:txBody>
      </p:sp>
      <p:pic>
        <p:nvPicPr>
          <p:cNvPr id="4" name="Obraz 3" descr="Obraz zawierający osoba, Ludzka twarz, człowiek, Skrzynia/klatka piersiowa&#10;&#10;Opis wygenerowany automatycznie">
            <a:extLst>
              <a:ext uri="{FF2B5EF4-FFF2-40B4-BE49-F238E27FC236}">
                <a16:creationId xmlns:a16="http://schemas.microsoft.com/office/drawing/2014/main" id="{549A4DD8-E5A5-8042-B7C7-26C7F2BE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14" y="365125"/>
            <a:ext cx="5221986" cy="6858000"/>
          </a:xfrm>
          <a:prstGeom prst="rect">
            <a:avLst/>
          </a:prstGeom>
        </p:spPr>
      </p:pic>
      <p:sp>
        <p:nvSpPr>
          <p:cNvPr id="3" name="Prostokąt: zaokrąglone rogi 2">
            <a:hlinkClick r:id="rId4"/>
            <a:extLst>
              <a:ext uri="{FF2B5EF4-FFF2-40B4-BE49-F238E27FC236}">
                <a16:creationId xmlns:a16="http://schemas.microsoft.com/office/drawing/2014/main" id="{0875A06A-729D-E748-5FB8-732EE0614D2A}"/>
              </a:ext>
            </a:extLst>
          </p:cNvPr>
          <p:cNvSpPr/>
          <p:nvPr/>
        </p:nvSpPr>
        <p:spPr>
          <a:xfrm>
            <a:off x="976884" y="4888775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1ECE9"/>
              </a:solidFill>
              <a:effectLst/>
              <a:uFillTx/>
              <a:latin typeface="Josefin Sans" pitchFamily="2" charset="0"/>
              <a:sym typeface="Century Gothic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9058B4C-B8EE-F2AD-45D8-16B01DA3540F}"/>
              </a:ext>
            </a:extLst>
          </p:cNvPr>
          <p:cNvSpPr txBox="1">
            <a:spLocks/>
          </p:cNvSpPr>
          <p:nvPr/>
        </p:nvSpPr>
        <p:spPr>
          <a:xfrm>
            <a:off x="976884" y="4154804"/>
            <a:ext cx="5101336" cy="571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pl-PL" sz="3600" b="1" dirty="0"/>
              <a:t>Obejrzyjmy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83059E7-72F1-9761-1723-D83309E7A7DD}"/>
              </a:ext>
            </a:extLst>
          </p:cNvPr>
          <p:cNvSpPr txBox="1"/>
          <p:nvPr/>
        </p:nvSpPr>
        <p:spPr>
          <a:xfrm>
            <a:off x="976884" y="5877216"/>
            <a:ext cx="4623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4C5D73"/>
                </a:solidFill>
                <a:effectLst/>
                <a:latin typeface="Josefin Sans" pitchFamily="2" charset="-18"/>
                <a:ea typeface="Calibri" panose="020F0502020204030204" pitchFamily="34" charset="0"/>
              </a:rPr>
              <a:t>80 rocznica śmierci Janusza Kusocińskiego, Muzeum Sportu i Turystyki w Warszawie</a:t>
            </a:r>
            <a:endParaRPr lang="pl-PL" dirty="0">
              <a:solidFill>
                <a:srgbClr val="4C5D73"/>
              </a:solidFill>
              <a:latin typeface="Josefin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839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erce, czerwony, Karmin, Grafika&#10;&#10;Opis wygenerowany automatycznie">
            <a:extLst>
              <a:ext uri="{FF2B5EF4-FFF2-40B4-BE49-F238E27FC236}">
                <a16:creationId xmlns:a16="http://schemas.microsoft.com/office/drawing/2014/main" id="{18DA5953-BE9A-4D9C-F4F7-4C09298FD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" y="0"/>
            <a:ext cx="5914027" cy="6858000"/>
          </a:xfrm>
          <a:prstGeom prst="rect">
            <a:avLst/>
          </a:prstGeom>
        </p:spPr>
      </p:pic>
      <p:pic>
        <p:nvPicPr>
          <p:cNvPr id="5" name="Obraz 4" descr="Obraz zawierający osoba, sport, lekkoatletyka, obuwie&#10;&#10;Opis wygenerowany automatycznie">
            <a:extLst>
              <a:ext uri="{FF2B5EF4-FFF2-40B4-BE49-F238E27FC236}">
                <a16:creationId xmlns:a16="http://schemas.microsoft.com/office/drawing/2014/main" id="{F90716D8-FC44-DBEE-633D-21D5CFAA4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5" y="186431"/>
            <a:ext cx="5592488" cy="6485138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55D8875-CC98-82D1-1404-D18AEDB7973C}"/>
              </a:ext>
            </a:extLst>
          </p:cNvPr>
          <p:cNvSpPr txBox="1">
            <a:spLocks/>
          </p:cNvSpPr>
          <p:nvPr/>
        </p:nvSpPr>
        <p:spPr>
          <a:xfrm>
            <a:off x="6398812" y="318819"/>
            <a:ext cx="5180012" cy="11449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2800" b="1" i="1" dirty="0">
                <a:solidFill>
                  <a:srgbClr val="F1ECE9"/>
                </a:solidFill>
              </a:rPr>
              <a:t>Maryla Rodowicz</a:t>
            </a:r>
          </a:p>
          <a:p>
            <a:pPr algn="ctr"/>
            <a:r>
              <a:rPr lang="pl-PL" sz="2800" b="1" dirty="0">
                <a:solidFill>
                  <a:srgbClr val="F1ECE9"/>
                </a:solidFill>
              </a:rPr>
              <a:t>Druga strona medalu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9A00EF-F885-0739-7A86-730B950D1526}"/>
              </a:ext>
            </a:extLst>
          </p:cNvPr>
          <p:cNvSpPr txBox="1">
            <a:spLocks/>
          </p:cNvSpPr>
          <p:nvPr/>
        </p:nvSpPr>
        <p:spPr>
          <a:xfrm>
            <a:off x="6398812" y="1321049"/>
            <a:ext cx="5180012" cy="40868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600" i="1" dirty="0">
                <a:solidFill>
                  <a:srgbClr val="F1ECE9"/>
                </a:solidFill>
              </a:rPr>
              <a:t>(tekst Jan Biernacki, muzyka Romuald Lipko)</a:t>
            </a:r>
            <a:endParaRPr lang="pl-PL" sz="1600" dirty="0">
              <a:solidFill>
                <a:srgbClr val="F1ECE9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D72153E-20C7-64B7-41F1-E80C3BB3EEA7}"/>
              </a:ext>
            </a:extLst>
          </p:cNvPr>
          <p:cNvSpPr txBox="1">
            <a:spLocks/>
          </p:cNvSpPr>
          <p:nvPr/>
        </p:nvSpPr>
        <p:spPr>
          <a:xfrm>
            <a:off x="6398812" y="1691634"/>
            <a:ext cx="5180012" cy="3528065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2000" dirty="0">
                <a:solidFill>
                  <a:srgbClr val="F1ECE9"/>
                </a:solidFill>
              </a:rPr>
              <a:t>Mecze rozpaczy, rzut karny jak cios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rekord sukcesu, zachwytu głos,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gole i faule, do biegu coś gna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medal i gwizdy-to nasza gra,</a:t>
            </a:r>
          </a:p>
          <a:p>
            <a:pPr algn="ctr"/>
            <a:endParaRPr lang="pl-PL" sz="2000" dirty="0">
              <a:solidFill>
                <a:srgbClr val="F1ECE9"/>
              </a:solidFill>
            </a:endParaRP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Każdy medal ma dwie strony,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żeby wygrać trzeba grać,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nawet kiedy cel szalony,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to nie warto z boku stać,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serce jest i jest zła krew,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ktoś odbiera ci koronę,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czasem miłość, częściej gniew,</a:t>
            </a:r>
          </a:p>
          <a:p>
            <a:pPr algn="ctr"/>
            <a:r>
              <a:rPr lang="pl-PL" sz="2000" dirty="0">
                <a:solidFill>
                  <a:srgbClr val="F1ECE9"/>
                </a:solidFill>
              </a:rPr>
              <a:t>odwróć medal, obróć w drugą stronę...</a:t>
            </a:r>
          </a:p>
        </p:txBody>
      </p:sp>
      <p:sp>
        <p:nvSpPr>
          <p:cNvPr id="7" name="Prostokąt: zaokrąglone rogi 6">
            <a:hlinkClick r:id="rId4"/>
            <a:extLst>
              <a:ext uri="{FF2B5EF4-FFF2-40B4-BE49-F238E27FC236}">
                <a16:creationId xmlns:a16="http://schemas.microsoft.com/office/drawing/2014/main" id="{8663B2A6-6A84-E7D1-E3C1-9C8871528F0C}"/>
              </a:ext>
            </a:extLst>
          </p:cNvPr>
          <p:cNvSpPr/>
          <p:nvPr/>
        </p:nvSpPr>
        <p:spPr>
          <a:xfrm>
            <a:off x="7606586" y="5473451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1ECE9"/>
              </a:solidFill>
              <a:effectLst/>
              <a:uFillTx/>
              <a:latin typeface="Josefin Sans" pitchFamily="2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3100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kreatywność, żółty, kreskówka&#10;&#10;Opis wygenerowany automatycznie">
            <a:extLst>
              <a:ext uri="{FF2B5EF4-FFF2-40B4-BE49-F238E27FC236}">
                <a16:creationId xmlns:a16="http://schemas.microsoft.com/office/drawing/2014/main" id="{D11B69F6-1454-23CC-5669-495B80714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6774199" y="626441"/>
            <a:ext cx="5982007" cy="67059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Obraz 2" descr="Obraz zawierający osoba, sport, ubrania, Ludzka twarz&#10;&#10;Opis wygenerowany automatycznie">
            <a:extLst>
              <a:ext uri="{FF2B5EF4-FFF2-40B4-BE49-F238E27FC236}">
                <a16:creationId xmlns:a16="http://schemas.microsoft.com/office/drawing/2014/main" id="{61F9F402-C81F-6D85-357E-1E4691235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06" y="435006"/>
            <a:ext cx="4853594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6D9721D-F732-59A9-6D69-3E22C05BB783}"/>
              </a:ext>
            </a:extLst>
          </p:cNvPr>
          <p:cNvSpPr txBox="1">
            <a:spLocks/>
          </p:cNvSpPr>
          <p:nvPr/>
        </p:nvSpPr>
        <p:spPr>
          <a:xfrm>
            <a:off x="1891340" y="5099051"/>
            <a:ext cx="3195970" cy="7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1ECE9"/>
                </a:solidFill>
                <a:latin typeface="Josefin Sans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Josefin Sans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Josefin Sans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Josefin Sans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Josefin Sans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b="1" dirty="0">
                <a:solidFill>
                  <a:srgbClr val="4C5D73"/>
                </a:solidFill>
              </a:rPr>
              <a:t>Zagrajmy!</a:t>
            </a:r>
            <a:endParaRPr lang="pl-PL" sz="4400" dirty="0">
              <a:solidFill>
                <a:srgbClr val="4C5D73"/>
              </a:solidFill>
            </a:endParaRPr>
          </a:p>
        </p:txBody>
      </p:sp>
      <p:pic>
        <p:nvPicPr>
          <p:cNvPr id="6" name="Obraz 5" descr="Obraz zawierający typografia, Czcionka, Grafika, projekt graficzny&#10;&#10;Opis wygenerowany automatycznie">
            <a:extLst>
              <a:ext uri="{FF2B5EF4-FFF2-40B4-BE49-F238E27FC236}">
                <a16:creationId xmlns:a16="http://schemas.microsoft.com/office/drawing/2014/main" id="{81D3280B-1CDB-E688-408B-F7ED3ED4E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685800"/>
            <a:ext cx="4362450" cy="43624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FC996E1-5ECF-5DB0-F886-F5E013020407}"/>
              </a:ext>
            </a:extLst>
          </p:cNvPr>
          <p:cNvSpPr txBox="1"/>
          <p:nvPr/>
        </p:nvSpPr>
        <p:spPr>
          <a:xfrm>
            <a:off x="1308100" y="6252853"/>
            <a:ext cx="4362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kern="100" dirty="0">
                <a:solidFill>
                  <a:srgbClr val="4C5D73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https://wordwall.net/pl/resource/64110683</a:t>
            </a:r>
          </a:p>
        </p:txBody>
      </p:sp>
    </p:spTree>
    <p:extLst>
      <p:ext uri="{BB962C8B-B14F-4D97-AF65-F5344CB8AC3E}">
        <p14:creationId xmlns:p14="http://schemas.microsoft.com/office/powerpoint/2010/main" val="223807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B1B4DD-A9BC-F774-D0CD-FA2759B8B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88725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DBE0AA-CEA4-41C7-DA54-CCDDCBBA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zdjęć: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32CFF3-248F-CA7A-F4EC-51C78E00C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962748" cy="4351338"/>
          </a:xfrm>
        </p:spPr>
        <p:txBody>
          <a:bodyPr>
            <a:normAutofit/>
          </a:bodyPr>
          <a:lstStyle/>
          <a:p>
            <a:r>
              <a:rPr lang="pl-PL" dirty="0"/>
              <a:t>Slajd 3: NAC, https://www.szukajwarchiwach.gov.pl/jednostka/-/jednostka/5926540/obiekty/258337#opis_obiektu</a:t>
            </a:r>
          </a:p>
          <a:p>
            <a:r>
              <a:rPr lang="pl-PL" dirty="0"/>
              <a:t>Slajd 4: NAC, https://www.szukajwarchiwach.gov.pl/jednostka/-/jednostka/5979847/obiekty/258495#opis_obiektu</a:t>
            </a:r>
          </a:p>
          <a:p>
            <a:r>
              <a:rPr lang="pl-PL" dirty="0"/>
              <a:t>Slajd 5: NAC, https://www.szukajwarchiwach.gov.pl/jednostka/-/jednostka/5915537/obiekty/361160#opis_obiektu</a:t>
            </a:r>
          </a:p>
        </p:txBody>
      </p:sp>
    </p:spTree>
    <p:extLst>
      <p:ext uri="{BB962C8B-B14F-4D97-AF65-F5344CB8AC3E}">
        <p14:creationId xmlns:p14="http://schemas.microsoft.com/office/powerpoint/2010/main" val="26672999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5A9B2861-8421-4EB6-BD76-18F42AFC2D8A}" vid="{C9ADB12B-FB3C-4533-9597-AE36A4E51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Szablon_3</Template>
  <TotalTime>261</TotalTime>
  <Words>331</Words>
  <Application>Microsoft Office PowerPoint</Application>
  <PresentationFormat>Panoramiczny</PresentationFormat>
  <Paragraphs>49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Century Gothic</vt:lpstr>
      <vt:lpstr>Josefin Sans</vt:lpstr>
      <vt:lpstr>Arial</vt:lpstr>
      <vt:lpstr>Motyw pakietu Office</vt:lpstr>
      <vt:lpstr>Janusz Kusociński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  <vt:lpstr>Źródła zdjęć: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„Hubal” i inni kawalerzyści – ułańska fantazja</dc:title>
  <dc:creator>Bartłomiej Kempe</dc:creator>
  <cp:lastModifiedBy>Bartek Kempe</cp:lastModifiedBy>
  <cp:revision>12</cp:revision>
  <dcterms:created xsi:type="dcterms:W3CDTF">2023-05-07T20:55:25Z</dcterms:created>
  <dcterms:modified xsi:type="dcterms:W3CDTF">2023-12-08T18:03:45Z</dcterms:modified>
</cp:coreProperties>
</file>