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64" r:id="rId3"/>
    <p:sldId id="270" r:id="rId4"/>
    <p:sldId id="274" r:id="rId5"/>
    <p:sldId id="275" r:id="rId6"/>
    <p:sldId id="263" r:id="rId7"/>
    <p:sldId id="269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Josefin Sans" pitchFamily="2" charset="-18"/>
      <p:regular r:id="rId13"/>
      <p:bold r:id="rId14"/>
      <p:italic r:id="rId15"/>
      <p:boldItalic r:id="rId1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73"/>
    <a:srgbClr val="F1ECE9"/>
    <a:srgbClr val="333F4C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solidFill>
          <a:srgbClr val="B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0">
            <a:extLst>
              <a:ext uri="{FF2B5EF4-FFF2-40B4-BE49-F238E27FC236}">
                <a16:creationId xmlns:a16="http://schemas.microsoft.com/office/drawing/2014/main" id="{217F9102-7BA8-1442-046B-CEB3917F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364994">
            <a:off x="10575911" y="4250264"/>
            <a:ext cx="3689796" cy="41363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4D092F94-F417-6A33-2834-D06317B5B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0647" y="964637"/>
            <a:ext cx="9144000" cy="2387598"/>
          </a:xfrm>
        </p:spPr>
        <p:txBody>
          <a:bodyPr anchor="b" anchorCtr="1"/>
          <a:lstStyle>
            <a:lvl1pPr algn="ctr">
              <a:defRPr sz="6000" b="1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39F3E42-555A-7F6C-DD24-29FA835399C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3" y="3352236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B8F0368-E940-FC95-6904-B344B013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2754" y="5481855"/>
            <a:ext cx="1872828" cy="7114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1AF6A3A4-6D2A-1C13-0991-442BDD5E8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52" y="5481069"/>
            <a:ext cx="1461320" cy="7129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DAC55458-C6CA-1A12-02A5-39EE185E33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68226" y="5514252"/>
            <a:ext cx="2462406" cy="6466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7556F466-2E91-93CD-777C-0E5811A5A63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7610312">
            <a:off x="-744515" y="-982490"/>
            <a:ext cx="3098746" cy="294732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993953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8CF3BF-D13B-2822-00E5-076CDDB6F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F455EB2-7057-D817-4136-B95A079699C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F67664-E8D1-63CA-E2BE-3A5AA7C46F5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F7122F5D-2088-3351-07B8-A9D04435E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311246">
            <a:off x="2887346" y="5701312"/>
            <a:ext cx="5327925" cy="50612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8">
            <a:extLst>
              <a:ext uri="{FF2B5EF4-FFF2-40B4-BE49-F238E27FC236}">
                <a16:creationId xmlns:a16="http://schemas.microsoft.com/office/drawing/2014/main" id="{C26AD6B8-5390-2FBE-07F0-692FD732A2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864476">
            <a:off x="6586926" y="-4019638"/>
            <a:ext cx="5488365" cy="52136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094788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6A20A-D161-E066-86CA-99FCE4A05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13113" y="846469"/>
            <a:ext cx="3932240" cy="1600200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9FB2BA2-41B6-3E48-B998-F8764AC37B4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87866" y="846469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F13F3B-BD9C-F7E9-F896-260A147452F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413113" y="2800395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EE2041D-7820-3A1D-CD70-2A12CE84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251005">
            <a:off x="11787245" y="3321270"/>
            <a:ext cx="5327925" cy="50612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8">
            <a:extLst>
              <a:ext uri="{FF2B5EF4-FFF2-40B4-BE49-F238E27FC236}">
                <a16:creationId xmlns:a16="http://schemas.microsoft.com/office/drawing/2014/main" id="{289089B8-003D-7703-CB29-2CD09D9AFD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7719384">
            <a:off x="-3631341" y="-3041454"/>
            <a:ext cx="5488365" cy="52136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4737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id="{CEC926E8-8B15-F836-B585-FA6D14C048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863777">
            <a:off x="-1955883" y="3354654"/>
            <a:ext cx="5035262" cy="5644627"/>
          </a:xfrm>
          <a:prstGeom prst="rect">
            <a:avLst/>
          </a:prstGeom>
          <a:noFill/>
          <a:ln cap="flat">
            <a:noFill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704584BC-7DDA-59B8-1DFE-54CCE5B125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D1F1697-3E91-C9E5-5310-13163C9D540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</a:defRPr>
            </a:lvl1pPr>
            <a:lvl2pPr>
              <a:defRPr>
                <a:solidFill>
                  <a:srgbClr val="F1ECE9"/>
                </a:solidFill>
              </a:defRPr>
            </a:lvl2pPr>
            <a:lvl3pPr>
              <a:defRPr>
                <a:solidFill>
                  <a:srgbClr val="F1ECE9"/>
                </a:solidFill>
              </a:defRPr>
            </a:lvl3pPr>
            <a:lvl4pPr>
              <a:defRPr>
                <a:solidFill>
                  <a:srgbClr val="F1ECE9"/>
                </a:solidFill>
              </a:defRPr>
            </a:lvl4pPr>
            <a:lvl5pPr>
              <a:defRPr>
                <a:solidFill>
                  <a:srgbClr val="F1ECE9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145834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C405D0-A5CA-08EB-1F6C-10ACC72B6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E9F3343-ACCB-D91C-76E0-81DDF8A4D0D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8201F1-6CC4-6B39-21A7-DFEDCD4F7B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7">
            <a:extLst>
              <a:ext uri="{FF2B5EF4-FFF2-40B4-BE49-F238E27FC236}">
                <a16:creationId xmlns:a16="http://schemas.microsoft.com/office/drawing/2014/main" id="{EBEE096A-EA9C-5B6F-005E-270AF724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30349">
            <a:off x="9837871" y="-3025850"/>
            <a:ext cx="4708245" cy="5278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71D3423D-D192-8C38-BF34-782932C58C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1926850">
            <a:off x="-2315561" y="5044395"/>
            <a:ext cx="5488365" cy="52136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603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8A4D9-E709-9340-D7C8-04BDDF0A07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0B17C2F-C9CF-5277-2B33-D7BDB5CD90E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B42F5F-EB34-A386-7CD1-67B16CE40B7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7">
            <a:extLst>
              <a:ext uri="{FF2B5EF4-FFF2-40B4-BE49-F238E27FC236}">
                <a16:creationId xmlns:a16="http://schemas.microsoft.com/office/drawing/2014/main" id="{1D9F12EC-FB49-B696-C6DA-BE4DFF76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30349">
            <a:off x="9837871" y="-3025850"/>
            <a:ext cx="4708245" cy="5278035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E6BC1CF1-A474-6937-DD21-D21F8BC4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4">
            <a:off x="-2315557" y="5044393"/>
            <a:ext cx="5488365" cy="5213616"/>
          </a:xfrm>
          <a:prstGeom prst="rect">
            <a:avLst/>
          </a:prstGeom>
          <a:noFill/>
          <a:ln cap="flat">
            <a:noFill/>
          </a:ln>
          <a:effectLst>
            <a:outerShdw dist="38103" algn="tl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10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A4AC1C42-5133-DCBE-B272-F1E1CD1F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61833">
            <a:off x="9743689" y="-1835033"/>
            <a:ext cx="5488365" cy="5213616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  <p:pic>
        <p:nvPicPr>
          <p:cNvPr id="3" name="Obraz 1">
            <a:extLst>
              <a:ext uri="{FF2B5EF4-FFF2-40B4-BE49-F238E27FC236}">
                <a16:creationId xmlns:a16="http://schemas.microsoft.com/office/drawing/2014/main" id="{F1C80E7D-F14B-2003-9AEC-A4A658A3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5389005">
            <a:off x="-3167359" y="4933347"/>
            <a:ext cx="5488365" cy="5213616"/>
          </a:xfrm>
          <a:prstGeom prst="rect">
            <a:avLst/>
          </a:prstGeom>
          <a:noFill/>
          <a:ln cap="flat">
            <a:noFill/>
          </a:ln>
          <a:effectLst>
            <a:outerShdw dist="38096" dir="18900000" algn="tl">
              <a:srgbClr val="000000">
                <a:alpha val="40000"/>
              </a:srgb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FF4B3F3-CFF0-0B12-1D43-BF3F8DE54D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0734" y="2002627"/>
            <a:ext cx="7830528" cy="2852735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0730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id="{56C57935-1224-BF06-E748-50588D88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402093">
            <a:off x="-2503350" y="-78795"/>
            <a:ext cx="5579723" cy="6254980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68C027B4-7973-42E2-BC25-FF88B8A66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6919" y="1709735"/>
            <a:ext cx="7830528" cy="2852735"/>
          </a:xfrm>
        </p:spPr>
        <p:txBody>
          <a:bodyPr anchor="b"/>
          <a:lstStyle>
            <a:lvl1pPr>
              <a:defRPr sz="6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F7932F2-C60F-7062-69D3-F17DE30A41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72764" y="4589465"/>
            <a:ext cx="9474683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315595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0">
            <a:extLst>
              <a:ext uri="{FF2B5EF4-FFF2-40B4-BE49-F238E27FC236}">
                <a16:creationId xmlns:a16="http://schemas.microsoft.com/office/drawing/2014/main" id="{9D20310D-B153-2EC7-0387-43155DAE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364994">
            <a:off x="10575911" y="4250264"/>
            <a:ext cx="3689796" cy="4136334"/>
          </a:xfrm>
          <a:prstGeom prst="rect">
            <a:avLst/>
          </a:prstGeom>
          <a:noFill/>
          <a:ln cap="flat">
            <a:noFill/>
          </a:ln>
          <a:effectLst>
            <a:outerShdw dist="38096" dir="13500000" algn="tl">
              <a:srgbClr val="000000">
                <a:alpha val="40000"/>
              </a:srgbClr>
            </a:outerShdw>
          </a:effec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FF5615DF-606B-173E-1215-A9473BC8D1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2925814"/>
            <a:ext cx="9144000" cy="1006379"/>
          </a:xfrm>
        </p:spPr>
        <p:txBody>
          <a:bodyPr anchor="b" anchorCtr="1"/>
          <a:lstStyle>
            <a:lvl1pPr algn="ctr">
              <a:defRPr sz="6000" b="1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grpSp>
        <p:nvGrpSpPr>
          <p:cNvPr id="4" name="Grupa 11">
            <a:extLst>
              <a:ext uri="{FF2B5EF4-FFF2-40B4-BE49-F238E27FC236}">
                <a16:creationId xmlns:a16="http://schemas.microsoft.com/office/drawing/2014/main" id="{004B9B6F-F499-6F13-3C96-42BFB4220208}"/>
              </a:ext>
            </a:extLst>
          </p:cNvPr>
          <p:cNvGrpSpPr/>
          <p:nvPr/>
        </p:nvGrpSpPr>
        <p:grpSpPr>
          <a:xfrm>
            <a:off x="2671721" y="5481069"/>
            <a:ext cx="6841851" cy="712985"/>
            <a:chOff x="2671721" y="5481069"/>
            <a:chExt cx="6841851" cy="712985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FB73E64-B7CA-0D15-B6C7-889F7BC0A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671721" y="5481462"/>
              <a:ext cx="1874885" cy="71219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945538A2-F2CA-1108-8776-C51864F77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2252" y="5481069"/>
              <a:ext cx="1461320" cy="71298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Obraz 7">
              <a:extLst>
                <a:ext uri="{FF2B5EF4-FFF2-40B4-BE49-F238E27FC236}">
                  <a16:creationId xmlns:a16="http://schemas.microsoft.com/office/drawing/2014/main" id="{0C85F8B6-64EC-B0F9-E3A9-7E462854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068226" y="5514252"/>
              <a:ext cx="2462415" cy="646617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8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7FAB9344-509F-9BDA-1965-D677C45D39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91241">
            <a:off x="-2950487" y="-2530606"/>
            <a:ext cx="5327925" cy="5061213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1662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id="{F4D3255F-30E1-AEF8-6539-B1B11789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60460" y="3050410"/>
            <a:ext cx="5035262" cy="56446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A8F9133-6E64-1DBC-A9DA-BF3F0BFD81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87D48F2E-6E37-194B-8F7B-A5D16C9FCDE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708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>
            <a:extLst>
              <a:ext uri="{FF2B5EF4-FFF2-40B4-BE49-F238E27FC236}">
                <a16:creationId xmlns:a16="http://schemas.microsoft.com/office/drawing/2014/main" id="{334F4648-7100-AC90-4C74-3D6A1533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402093">
            <a:off x="-2503350" y="-78795"/>
            <a:ext cx="5579723" cy="6254980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67B2EC05-2F5C-A652-0203-DCAA32B5E0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6919" y="1709735"/>
            <a:ext cx="7830528" cy="2852735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0D3250CA-B2E8-7B42-E131-9462379B6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72764" y="4589465"/>
            <a:ext cx="9474683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0350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8">
            <a:extLst>
              <a:ext uri="{FF2B5EF4-FFF2-40B4-BE49-F238E27FC236}">
                <a16:creationId xmlns:a16="http://schemas.microsoft.com/office/drawing/2014/main" id="{48C54FEE-62A5-1B43-07D6-7CA2170D3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5416850">
            <a:off x="-2422057" y="3636599"/>
            <a:ext cx="3905402" cy="43780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E07F3423-BDE3-77E6-FD2F-0E58886243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547541">
            <a:off x="9331653" y="-2552018"/>
            <a:ext cx="4650784" cy="52136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AF590747-0B95-1F71-9151-CB6CC731A2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7A06AC0-BE75-00CF-A8B2-B2F9ACBC83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486D96E-0CBC-0500-2B66-01C0D19C51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6873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B62C67-9DF9-B4A1-6497-44483A894C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0AF2AEF4-5406-F44F-5F43-BA4664C4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900010">
            <a:off x="-1671109" y="2834608"/>
            <a:ext cx="3342232" cy="37467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8960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F1010F8-EB37-F656-C8E3-2667C319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13">
            <a:off x="8335802" y="-1167364"/>
            <a:ext cx="5488365" cy="5213616"/>
          </a:xfrm>
          <a:prstGeom prst="rect">
            <a:avLst/>
          </a:prstGeom>
          <a:noFill/>
          <a:ln cap="flat">
            <a:noFill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87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B76AE974-9E04-A340-86FE-0AC0ECB8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472467">
            <a:off x="9204037" y="-1489322"/>
            <a:ext cx="4718660" cy="44824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5413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20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4EE40B6-E493-02BB-A6B8-86DB30E36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779021-F8F1-4420-3BD2-5D00188055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C945BDFD-192B-A27B-F678-536D15301EA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BF0F0F"/>
                </a:solidFill>
                <a:uFillTx/>
                <a:latin typeface="Century Gothic"/>
              </a:defRPr>
            </a:lvl1pPr>
          </a:lstStyle>
          <a:p>
            <a:pPr lvl="0"/>
            <a:fld id="{CC6A9256-7040-4EE1-ACCA-3679EC49047B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55" r:id="rId8"/>
    <p:sldLayoutId id="214748366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4C5D73"/>
          </a:solidFill>
          <a:uFillTx/>
          <a:latin typeface="Josefin Sans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4C5D73"/>
          </a:solidFill>
          <a:uFillTx/>
          <a:latin typeface="Josefin Sans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4C5D73"/>
          </a:solidFill>
          <a:uFillTx/>
          <a:latin typeface="Josefin Sans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4C5D73"/>
          </a:solidFill>
          <a:uFillTx/>
          <a:latin typeface="Josefin Sans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4C5D73"/>
          </a:solidFill>
          <a:uFillTx/>
          <a:latin typeface="Josefin Sans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4C5D73"/>
          </a:solidFill>
          <a:uFillTx/>
          <a:latin typeface="Josefin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yendLfgjVU4&amp;t=11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8o-Pxgu4zo?t=5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453E6-FE4C-526F-F555-3507B40C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Halina Konopacka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6C9DA8-6FA8-1986-42A2-63B71CEB2B1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3" y="3352235"/>
            <a:ext cx="10515600" cy="282472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1ECE9"/>
                </a:solidFill>
              </a:rPr>
              <a:t>„Złota Dama”</a:t>
            </a:r>
          </a:p>
        </p:txBody>
      </p:sp>
    </p:spTree>
    <p:extLst>
      <p:ext uri="{BB962C8B-B14F-4D97-AF65-F5344CB8AC3E}">
        <p14:creationId xmlns:p14="http://schemas.microsoft.com/office/powerpoint/2010/main" val="81126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krąg, zrzut ekranu, Grafika, design&#10;&#10;Opis wygenerowany automatycznie">
            <a:extLst>
              <a:ext uri="{FF2B5EF4-FFF2-40B4-BE49-F238E27FC236}">
                <a16:creationId xmlns:a16="http://schemas.microsoft.com/office/drawing/2014/main" id="{041BC025-8C29-FF23-0780-1581D68D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403" flipH="1">
            <a:off x="-3448324" y="939799"/>
            <a:ext cx="8350524" cy="794245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" name="Obraz 1" descr="Obraz zawierający Ludzka twarz, osoba, ubrania, uśmiech&#10;&#10;Opis wygenerowany automatycznie">
            <a:extLst>
              <a:ext uri="{FF2B5EF4-FFF2-40B4-BE49-F238E27FC236}">
                <a16:creationId xmlns:a16="http://schemas.microsoft.com/office/drawing/2014/main" id="{1F26AE2B-FB52-8B42-CF71-D1FE5BB62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320201"/>
            <a:ext cx="4978400" cy="6537799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1BC1D19A-0896-4631-5140-ED7C6D0323E7}"/>
              </a:ext>
            </a:extLst>
          </p:cNvPr>
          <p:cNvSpPr txBox="1">
            <a:spLocks/>
          </p:cNvSpPr>
          <p:nvPr/>
        </p:nvSpPr>
        <p:spPr>
          <a:xfrm>
            <a:off x="4205582" y="937953"/>
            <a:ext cx="5440268" cy="971293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4C5D73"/>
                </a:solidFill>
                <a:uFillTx/>
                <a:latin typeface="Josefin Sans" pitchFamily="2"/>
              </a:defRPr>
            </a:lvl1pPr>
          </a:lstStyle>
          <a:p>
            <a:r>
              <a:rPr lang="pl-PL" sz="5400" b="1" dirty="0"/>
              <a:t>O Kim mowa ?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243DF3D-953C-5739-A501-240EC264966D}"/>
              </a:ext>
            </a:extLst>
          </p:cNvPr>
          <p:cNvSpPr txBox="1">
            <a:spLocks/>
          </p:cNvSpPr>
          <p:nvPr/>
        </p:nvSpPr>
        <p:spPr>
          <a:xfrm>
            <a:off x="5382750" y="2512316"/>
            <a:ext cx="4729313" cy="4797417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l-PL" sz="2800" b="0" i="0" u="none" strike="noStrike" kern="1200" cap="none" spc="0" baseline="0">
                <a:solidFill>
                  <a:srgbClr val="4C5D73"/>
                </a:solidFill>
                <a:uFillTx/>
                <a:latin typeface="Josefin Sans" pitchFamily="2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l-PL" sz="2400" b="0" i="0" u="none" strike="noStrike" kern="1200" cap="none" spc="0" baseline="0">
                <a:solidFill>
                  <a:srgbClr val="4C5D73"/>
                </a:solidFill>
                <a:uFillTx/>
                <a:latin typeface="Josefin Sans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l-PL" sz="2000" b="0" i="0" u="none" strike="noStrike" kern="1200" cap="none" spc="0" baseline="0">
                <a:solidFill>
                  <a:srgbClr val="4C5D73"/>
                </a:solidFill>
                <a:uFillTx/>
                <a:latin typeface="Josefin Sans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l-PL" sz="1800" b="0" i="0" u="none" strike="noStrike" kern="1200" cap="none" spc="0" baseline="0">
                <a:solidFill>
                  <a:srgbClr val="4C5D73"/>
                </a:solidFill>
                <a:uFillTx/>
                <a:latin typeface="Josefin Sans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pl-PL" sz="1800" b="0" i="0" u="none" strike="noStrike" kern="1200" cap="none" spc="0" baseline="0">
                <a:solidFill>
                  <a:srgbClr val="4C5D73"/>
                </a:solidFill>
                <a:uFillTx/>
                <a:latin typeface="Josefin Sans" pitchFamily="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/>
              <a:buChar char="-"/>
            </a:pPr>
            <a:r>
              <a:rPr lang="pl-PL" dirty="0"/>
              <a:t>Halina Konopacka</a:t>
            </a:r>
          </a:p>
          <a:p>
            <a:pPr marL="342900" indent="-342900">
              <a:buFont typeface="Arial" pitchFamily="34"/>
              <a:buChar char="-"/>
            </a:pPr>
            <a:r>
              <a:rPr lang="pl-PL" dirty="0"/>
              <a:t>Pseudonim ,,Złota Dama”</a:t>
            </a:r>
          </a:p>
          <a:p>
            <a:pPr marL="342900" indent="-342900">
              <a:buFont typeface="Arial" pitchFamily="34"/>
              <a:buChar char="-"/>
            </a:pPr>
            <a:r>
              <a:rPr lang="pl-PL" dirty="0"/>
              <a:t>Lata życia: 1900-1989</a:t>
            </a:r>
          </a:p>
          <a:p>
            <a:pPr marL="342900" indent="-342900">
              <a:buFont typeface="Arial" pitchFamily="34"/>
              <a:buChar char="-"/>
            </a:pPr>
            <a:r>
              <a:rPr lang="pl-PL" dirty="0"/>
              <a:t>Pierwsza polska złota medalistka olimpijska </a:t>
            </a:r>
          </a:p>
          <a:p>
            <a:pPr marL="342900" indent="-342900">
              <a:buFont typeface="Arial" pitchFamily="34"/>
              <a:buChar char="-"/>
            </a:pPr>
            <a:r>
              <a:rPr lang="pl-PL" dirty="0"/>
              <a:t>Dama Orderu Orła Białego</a:t>
            </a:r>
          </a:p>
          <a:p>
            <a:pPr marL="342900" indent="-342900">
              <a:buFont typeface="Arial" pitchFamily="34"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560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5857CBF0-7E33-9CEE-325D-04016131512B}"/>
              </a:ext>
            </a:extLst>
          </p:cNvPr>
          <p:cNvGrpSpPr/>
          <p:nvPr/>
        </p:nvGrpSpPr>
        <p:grpSpPr>
          <a:xfrm>
            <a:off x="285593" y="-7566"/>
            <a:ext cx="6505295" cy="6848109"/>
            <a:chOff x="285593" y="38108"/>
            <a:chExt cx="6478491" cy="6819892"/>
          </a:xfrm>
        </p:grpSpPr>
        <p:pic>
          <p:nvPicPr>
            <p:cNvPr id="5" name="Obraz 4" descr="Obraz zawierający czerwony, Grafika, zrzut ekranu, Karmin&#10;&#10;Opis wygenerowany automatycznie">
              <a:extLst>
                <a:ext uri="{FF2B5EF4-FFF2-40B4-BE49-F238E27FC236}">
                  <a16:creationId xmlns:a16="http://schemas.microsoft.com/office/drawing/2014/main" id="{88EB67D0-95D6-A0F5-D901-E06A8BD45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4893" y="208808"/>
              <a:ext cx="6819892" cy="6478491"/>
            </a:xfrm>
            <a:prstGeom prst="rect">
              <a:avLst/>
            </a:prstGeom>
          </p:spPr>
        </p:pic>
        <p:pic>
          <p:nvPicPr>
            <p:cNvPr id="3" name="Obraz 2" descr="Obraz zawierający osoba, na wolnym powietrzu, ubrania, obuwie&#10;&#10;Opis wygenerowany automatycznie">
              <a:extLst>
                <a:ext uri="{FF2B5EF4-FFF2-40B4-BE49-F238E27FC236}">
                  <a16:creationId xmlns:a16="http://schemas.microsoft.com/office/drawing/2014/main" id="{A2CC4CAC-38D2-1323-0670-D4FB8E0BC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65" y="246743"/>
              <a:ext cx="6045148" cy="6364514"/>
            </a:xfrm>
            <a:prstGeom prst="rect">
              <a:avLst/>
            </a:prstGeom>
          </p:spPr>
        </p:pic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D8A79AE2-D532-9E42-DF7A-24C2F1C01402}"/>
              </a:ext>
            </a:extLst>
          </p:cNvPr>
          <p:cNvGrpSpPr/>
          <p:nvPr/>
        </p:nvGrpSpPr>
        <p:grpSpPr>
          <a:xfrm>
            <a:off x="6564390" y="1777675"/>
            <a:ext cx="4419245" cy="3130113"/>
            <a:chOff x="6411990" y="2370803"/>
            <a:chExt cx="4419245" cy="3130113"/>
          </a:xfrm>
        </p:grpSpPr>
        <p:sp>
          <p:nvSpPr>
            <p:cNvPr id="6" name="Tytuł 4">
              <a:extLst>
                <a:ext uri="{FF2B5EF4-FFF2-40B4-BE49-F238E27FC236}">
                  <a16:creationId xmlns:a16="http://schemas.microsoft.com/office/drawing/2014/main" id="{2A602342-5C91-32C1-2F68-C94B3A616A63}"/>
                </a:ext>
              </a:extLst>
            </p:cNvPr>
            <p:cNvSpPr txBox="1">
              <a:spLocks/>
            </p:cNvSpPr>
            <p:nvPr/>
          </p:nvSpPr>
          <p:spPr>
            <a:xfrm>
              <a:off x="6411990" y="2370803"/>
              <a:ext cx="4419245" cy="674400"/>
            </a:xfrm>
            <a:prstGeom prst="rect">
              <a:avLst/>
            </a:prstGeom>
          </p:spPr>
          <p:txBody>
            <a:bodyPr/>
            <a:lstStyle>
              <a:lvl1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pl-PL" sz="44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1pPr>
            </a:lstStyle>
            <a:p>
              <a:pPr algn="r"/>
              <a:r>
                <a:rPr lang="pl-PL" b="1" dirty="0"/>
                <a:t>Obejrzyjmy</a:t>
              </a:r>
            </a:p>
          </p:txBody>
        </p:sp>
        <p:sp>
          <p:nvSpPr>
            <p:cNvPr id="7" name="Symbol zastępczy zawartości 5">
              <a:extLst>
                <a:ext uri="{FF2B5EF4-FFF2-40B4-BE49-F238E27FC236}">
                  <a16:creationId xmlns:a16="http://schemas.microsoft.com/office/drawing/2014/main" id="{DE8EF307-0A16-E096-0E13-B7EA7547316B}"/>
                </a:ext>
              </a:extLst>
            </p:cNvPr>
            <p:cNvSpPr txBox="1">
              <a:spLocks/>
            </p:cNvSpPr>
            <p:nvPr/>
          </p:nvSpPr>
          <p:spPr>
            <a:xfrm>
              <a:off x="7168393" y="3355596"/>
              <a:ext cx="3662842" cy="2145320"/>
            </a:xfrm>
            <a:prstGeom prst="rect">
              <a:avLst/>
            </a:prstGeom>
          </p:spPr>
          <p:txBody>
            <a:bodyPr/>
            <a:lstStyle>
              <a:lvl1pPr marL="228600" marR="0" lvl="0" indent="-228600" algn="l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28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1pPr>
              <a:lvl2pPr marL="685800" marR="0" lvl="1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24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2pPr>
              <a:lvl3pPr marL="1143000" marR="0" lvl="2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20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3pPr>
              <a:lvl4pPr marL="1600200" marR="0" lvl="3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18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4pPr>
              <a:lvl5pPr marL="2057400" marR="0" lvl="4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18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</a:pPr>
              <a:r>
                <a:rPr lang="pl-PL" sz="1800" b="1" kern="100" dirty="0">
                  <a:effectLst/>
                  <a:latin typeface="Josefin Sans" pitchFamily="2" charset="-18"/>
                  <a:cs typeface="Calibri" panose="020F0502020204030204" pitchFamily="34" charset="0"/>
                </a:rPr>
                <a:t>Halina Konopacka - piękna, zdolna, odważna, TVP Sport</a:t>
              </a:r>
            </a:p>
          </p:txBody>
        </p:sp>
        <p:sp>
          <p:nvSpPr>
            <p:cNvPr id="2" name="Prostokąt: zaokrąglone rogi 1">
              <a:hlinkClick r:id="rId4"/>
              <a:extLst>
                <a:ext uri="{FF2B5EF4-FFF2-40B4-BE49-F238E27FC236}">
                  <a16:creationId xmlns:a16="http://schemas.microsoft.com/office/drawing/2014/main" id="{1DA8F78C-5B7D-ECE0-1FDA-6350E0EEAFF5}"/>
                </a:ext>
              </a:extLst>
            </p:cNvPr>
            <p:cNvSpPr/>
            <p:nvPr/>
          </p:nvSpPr>
          <p:spPr>
            <a:xfrm>
              <a:off x="8066770" y="4461481"/>
              <a:ext cx="2764465" cy="715087"/>
            </a:xfrm>
            <a:prstGeom prst="roundRect">
              <a:avLst/>
            </a:prstGeom>
            <a:solidFill>
              <a:srgbClr val="C00F0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3600" b="1" i="0" u="none" strike="noStrike" cap="none" spc="0" normalizeH="0" baseline="0" dirty="0">
                  <a:ln>
                    <a:noFill/>
                  </a:ln>
                  <a:solidFill>
                    <a:srgbClr val="F1ECE9"/>
                  </a:solidFill>
                  <a:effectLst/>
                  <a:uFillTx/>
                  <a:latin typeface="Josefin Sans" pitchFamily="2" charset="0"/>
                  <a:sym typeface="Century Gothic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59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3">
            <a:extLst>
              <a:ext uri="{FF2B5EF4-FFF2-40B4-BE49-F238E27FC236}">
                <a16:creationId xmlns:a16="http://schemas.microsoft.com/office/drawing/2014/main" id="{845F4810-5FF4-2634-878F-F87DC5AE5B2C}"/>
              </a:ext>
            </a:extLst>
          </p:cNvPr>
          <p:cNvSpPr txBox="1">
            <a:spLocks/>
          </p:cNvSpPr>
          <p:nvPr/>
        </p:nvSpPr>
        <p:spPr>
          <a:xfrm>
            <a:off x="5713342" y="3975784"/>
            <a:ext cx="5167782" cy="740693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rgbClr val="4C5D73"/>
                </a:solidFill>
                <a:uFillTx/>
                <a:latin typeface="Josefin Sans" pitchFamily="2"/>
              </a:defRPr>
            </a:lvl1pPr>
          </a:lstStyle>
          <a:p>
            <a:pPr algn="r"/>
            <a:r>
              <a:rPr lang="pl-PL" sz="6000" b="1" dirty="0">
                <a:solidFill>
                  <a:srgbClr val="F1ECE9"/>
                </a:solidFill>
              </a:rPr>
              <a:t>Zagrajmy!</a:t>
            </a:r>
          </a:p>
        </p:txBody>
      </p:sp>
      <p:pic>
        <p:nvPicPr>
          <p:cNvPr id="4" name="Obraz 3" descr="Obraz zawierający typografia, Grafika, Czcionka, projekt graficzny&#10;&#10;Opis wygenerowany automatycznie">
            <a:extLst>
              <a:ext uri="{FF2B5EF4-FFF2-40B4-BE49-F238E27FC236}">
                <a16:creationId xmlns:a16="http://schemas.microsoft.com/office/drawing/2014/main" id="{5544199B-B4D0-E2FE-5138-45ADEF060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1" y="755009"/>
            <a:ext cx="4732090" cy="473209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336CB0C-953F-4885-CA43-A27064F5A55B}"/>
              </a:ext>
            </a:extLst>
          </p:cNvPr>
          <p:cNvSpPr txBox="1"/>
          <p:nvPr/>
        </p:nvSpPr>
        <p:spPr>
          <a:xfrm>
            <a:off x="393234" y="5579038"/>
            <a:ext cx="609669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kern="100" dirty="0">
                <a:solidFill>
                  <a:srgbClr val="F1ECE9"/>
                </a:solidFill>
                <a:effectLst/>
                <a:latin typeface="Josefin Sans" pitchFamily="2" charset="-18"/>
                <a:ea typeface="Calibri" panose="020F0502020204030204" pitchFamily="34" charset="0"/>
                <a:cs typeface="Calibri" panose="020F0502020204030204" pitchFamily="34" charset="0"/>
              </a:rPr>
              <a:t>https://learningapps.org/display?v=p0gia0myj23</a:t>
            </a:r>
          </a:p>
        </p:txBody>
      </p:sp>
      <p:pic>
        <p:nvPicPr>
          <p:cNvPr id="11" name="Obraz 10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4962C251-D7C3-76C7-A4B5-FCD91A444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83" y="-2820397"/>
            <a:ext cx="6223274" cy="5911739"/>
          </a:xfrm>
          <a:prstGeom prst="rect">
            <a:avLst/>
          </a:prstGeom>
          <a:effectLst>
            <a:outerShdw blurRad="2540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13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Grafika, czerwony, Karmin, kreatywność&#10;&#10;Opis wygenerowany automatycznie">
            <a:extLst>
              <a:ext uri="{FF2B5EF4-FFF2-40B4-BE49-F238E27FC236}">
                <a16:creationId xmlns:a16="http://schemas.microsoft.com/office/drawing/2014/main" id="{0268AFAC-0B26-B68D-A8A0-C5E75D69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27" y="-380999"/>
            <a:ext cx="7545251" cy="8458372"/>
          </a:xfrm>
          <a:prstGeom prst="rect">
            <a:avLst/>
          </a:prstGeom>
          <a:effectLst>
            <a:innerShdw blurRad="254000" dist="63500">
              <a:prstClr val="black"/>
            </a:innerShdw>
          </a:effectLst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DF32E992-5154-6E53-8107-777B1D76DCF0}"/>
              </a:ext>
            </a:extLst>
          </p:cNvPr>
          <p:cNvGrpSpPr/>
          <p:nvPr/>
        </p:nvGrpSpPr>
        <p:grpSpPr>
          <a:xfrm>
            <a:off x="1141489" y="1535960"/>
            <a:ext cx="4520446" cy="3227301"/>
            <a:chOff x="1141489" y="1374840"/>
            <a:chExt cx="4520446" cy="3227301"/>
          </a:xfrm>
        </p:grpSpPr>
        <p:sp>
          <p:nvSpPr>
            <p:cNvPr id="6" name="Tytuł 4">
              <a:extLst>
                <a:ext uri="{FF2B5EF4-FFF2-40B4-BE49-F238E27FC236}">
                  <a16:creationId xmlns:a16="http://schemas.microsoft.com/office/drawing/2014/main" id="{2A602342-5C91-32C1-2F68-C94B3A616A63}"/>
                </a:ext>
              </a:extLst>
            </p:cNvPr>
            <p:cNvSpPr txBox="1">
              <a:spLocks/>
            </p:cNvSpPr>
            <p:nvPr/>
          </p:nvSpPr>
          <p:spPr>
            <a:xfrm>
              <a:off x="1141489" y="1374840"/>
              <a:ext cx="4419245" cy="674400"/>
            </a:xfrm>
            <a:prstGeom prst="rect">
              <a:avLst/>
            </a:prstGeom>
          </p:spPr>
          <p:txBody>
            <a:bodyPr/>
            <a:lstStyle>
              <a:lvl1pPr marL="0" marR="0" lvl="0" indent="0" algn="l" defTabSz="9144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pl-PL" sz="44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1pPr>
            </a:lstStyle>
            <a:p>
              <a:r>
                <a:rPr lang="pl-PL" b="1" dirty="0"/>
                <a:t>Obejrzyjmy</a:t>
              </a:r>
            </a:p>
          </p:txBody>
        </p:sp>
        <p:sp>
          <p:nvSpPr>
            <p:cNvPr id="7" name="Symbol zastępczy zawartości 5">
              <a:extLst>
                <a:ext uri="{FF2B5EF4-FFF2-40B4-BE49-F238E27FC236}">
                  <a16:creationId xmlns:a16="http://schemas.microsoft.com/office/drawing/2014/main" id="{DE8EF307-0A16-E096-0E13-B7EA7547316B}"/>
                </a:ext>
              </a:extLst>
            </p:cNvPr>
            <p:cNvSpPr txBox="1">
              <a:spLocks/>
            </p:cNvSpPr>
            <p:nvPr/>
          </p:nvSpPr>
          <p:spPr>
            <a:xfrm>
              <a:off x="1141489" y="2386120"/>
              <a:ext cx="4520446" cy="1360973"/>
            </a:xfrm>
            <a:prstGeom prst="rect">
              <a:avLst/>
            </a:prstGeom>
          </p:spPr>
          <p:txBody>
            <a:bodyPr/>
            <a:lstStyle>
              <a:lvl1pPr marL="228600" marR="0" lvl="0" indent="-228600" algn="l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28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1pPr>
              <a:lvl2pPr marL="685800" marR="0" lvl="1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24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2pPr>
              <a:lvl3pPr marL="1143000" marR="0" lvl="2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20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3pPr>
              <a:lvl4pPr marL="1600200" marR="0" lvl="3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18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4pPr>
              <a:lvl5pPr marL="2057400" marR="0" lvl="4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pl-PL" sz="1800" b="0" i="0" u="none" strike="noStrike" kern="1200" cap="none" spc="0" baseline="0">
                  <a:solidFill>
                    <a:srgbClr val="4C5D73"/>
                  </a:solidFill>
                  <a:uFillTx/>
                  <a:latin typeface="Josefin Sans" pitchFamily="2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pl-PL" sz="1800" b="1" kern="100" dirty="0">
                  <a:effectLst/>
                  <a:latin typeface="Josefin Sans" pitchFamily="2" charset="-18"/>
                  <a:cs typeface="Calibri" panose="020F0502020204030204" pitchFamily="34" charset="0"/>
                </a:rPr>
                <a:t>Halina Konopacka wspomina zwycięski dzień na stadionie w Amsterdamie, Polskie Radio </a:t>
              </a:r>
            </a:p>
          </p:txBody>
        </p:sp>
        <p:sp>
          <p:nvSpPr>
            <p:cNvPr id="2" name="Prostokąt: zaokrąglone rogi 1">
              <a:hlinkClick r:id="rId3"/>
              <a:extLst>
                <a:ext uri="{FF2B5EF4-FFF2-40B4-BE49-F238E27FC236}">
                  <a16:creationId xmlns:a16="http://schemas.microsoft.com/office/drawing/2014/main" id="{1DA8F78C-5B7D-ECE0-1FDA-6350E0EEAFF5}"/>
                </a:ext>
              </a:extLst>
            </p:cNvPr>
            <p:cNvSpPr/>
            <p:nvPr/>
          </p:nvSpPr>
          <p:spPr>
            <a:xfrm>
              <a:off x="1141489" y="3887054"/>
              <a:ext cx="2764465" cy="715087"/>
            </a:xfrm>
            <a:prstGeom prst="roundRect">
              <a:avLst/>
            </a:prstGeom>
            <a:solidFill>
              <a:srgbClr val="C00F0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3600" b="1" i="0" u="none" strike="noStrike" cap="none" spc="0" normalizeH="0" baseline="0" dirty="0">
                  <a:ln>
                    <a:noFill/>
                  </a:ln>
                  <a:solidFill>
                    <a:srgbClr val="F1ECE9"/>
                  </a:solidFill>
                  <a:effectLst/>
                  <a:uFillTx/>
                  <a:latin typeface="Josefin Sans" pitchFamily="2" charset="0"/>
                  <a:sym typeface="Century Gothic"/>
                </a:rPr>
                <a:t>Link</a:t>
              </a:r>
            </a:p>
          </p:txBody>
        </p:sp>
      </p:grpSp>
      <p:pic>
        <p:nvPicPr>
          <p:cNvPr id="11" name="Obraz 10" descr="Obraz zawierający kubek,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580C92BD-E856-64EC-19BB-26BC157BC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27" y="1253203"/>
            <a:ext cx="5651273" cy="56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5986A29-ACCC-71F0-F081-6A3D863077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2925810"/>
            <a:ext cx="9144000" cy="1006379"/>
          </a:xfrm>
        </p:spPr>
        <p:txBody>
          <a:bodyPr/>
          <a:lstStyle/>
          <a:p>
            <a:pPr lvl="0"/>
            <a:r>
              <a:rPr lang="pl-PL" dirty="0"/>
              <a:t>Dziękuję za uwagę!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6AB87-DEF3-0F54-F20A-27569200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zdjęć: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A738F3-5608-2C0D-EC6A-BEE109F59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8915397" cy="4351336"/>
          </a:xfrm>
        </p:spPr>
        <p:txBody>
          <a:bodyPr>
            <a:normAutofit/>
          </a:bodyPr>
          <a:lstStyle/>
          <a:p>
            <a:r>
              <a:rPr lang="pl-PL" dirty="0"/>
              <a:t>Slajd 2: „</a:t>
            </a:r>
            <a:r>
              <a:rPr lang="en-US" dirty="0" err="1"/>
              <a:t>Światowid</a:t>
            </a:r>
            <a:r>
              <a:rPr lang="pl-PL" dirty="0"/>
              <a:t>”</a:t>
            </a:r>
            <a:r>
              <a:rPr lang="en-US" dirty="0"/>
              <a:t> 1928, Public domain, via Wikimedia Commons</a:t>
            </a:r>
            <a:r>
              <a:rPr lang="pl-PL" dirty="0"/>
              <a:t>, https://pl.wikipedia.org/wiki/Halina_Konopacka#/media/Plik:Konopacka_Halina.jpg</a:t>
            </a:r>
          </a:p>
          <a:p>
            <a:r>
              <a:rPr lang="pl-PL" dirty="0"/>
              <a:t>Slajd 4: Narodowe Archiwum Cyfrowe, Konkurencje lekkoatletyczne - rzut dyskiem. Widoczna polska lekkoatletka Halina Konopacka. https://audiovis.nac.gov.pl/obraz/189677/98db627b05761d996b234797e934627f/</a:t>
            </a:r>
          </a:p>
        </p:txBody>
      </p:sp>
    </p:spTree>
    <p:extLst>
      <p:ext uri="{BB962C8B-B14F-4D97-AF65-F5344CB8AC3E}">
        <p14:creationId xmlns:p14="http://schemas.microsoft.com/office/powerpoint/2010/main" val="2010048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Halina%20Konopacka%20Kamil%20Tutak</Template>
  <TotalTime>544</TotalTime>
  <Words>148</Words>
  <Application>Microsoft Office PowerPoint</Application>
  <PresentationFormat>Panoramiczny</PresentationFormat>
  <Paragraphs>20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Century Gothic</vt:lpstr>
      <vt:lpstr>Josefin Sans</vt:lpstr>
      <vt:lpstr>Arial</vt:lpstr>
      <vt:lpstr>Motyw pakietu Office</vt:lpstr>
      <vt:lpstr>Halina Konopacka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  <vt:lpstr>Źródła zdjęć: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Halina Konopacka   ,,Złota Dama”</dc:title>
  <dc:creator>Kamil Tutak</dc:creator>
  <cp:lastModifiedBy>Bartek Kempe</cp:lastModifiedBy>
  <cp:revision>16</cp:revision>
  <dcterms:created xsi:type="dcterms:W3CDTF">2023-05-30T16:05:22Z</dcterms:created>
  <dcterms:modified xsi:type="dcterms:W3CDTF">2023-12-08T18:02:43Z</dcterms:modified>
</cp:coreProperties>
</file>