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  <p:sldId id="260" r:id="rId3"/>
    <p:sldId id="266" r:id="rId4"/>
    <p:sldId id="269" r:id="rId5"/>
    <p:sldId id="268" r:id="rId6"/>
  </p:sldIdLst>
  <p:sldSz cx="12192000" cy="6858000"/>
  <p:notesSz cx="6858000" cy="9144000"/>
  <p:embeddedFontLs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Josefin Sans" pitchFamily="2" charset="-18"/>
      <p:regular r:id="rId11"/>
      <p:bold r:id="rId12"/>
      <p:italic r:id="rId13"/>
      <p:boldItalic r:id="rId14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CE9"/>
    <a:srgbClr val="4C5D73"/>
    <a:srgbClr val="BF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8" autoAdjust="0"/>
    <p:restoredTop sz="92593" autoAdjust="0"/>
  </p:normalViewPr>
  <p:slideViewPr>
    <p:cSldViewPr snapToGrid="0">
      <p:cViewPr varScale="1">
        <p:scale>
          <a:sx n="94" d="100"/>
          <a:sy n="94" d="100"/>
        </p:scale>
        <p:origin x="73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solidFill>
          <a:srgbClr val="BF0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8B49AF1-DEDA-BB5A-D088-47E17AB8F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65005">
            <a:off x="10575926" y="4250269"/>
            <a:ext cx="3689796" cy="41363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56DD60D-A2D4-6D4E-C39F-3F36E1A57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651" y="964639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C2093E-7192-235C-C682-58F97B48A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5223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C8EB239-DC05-98A1-1C0A-6414A078A4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2752" y="5481851"/>
            <a:ext cx="1872827" cy="711420"/>
          </a:xfrm>
          <a:prstGeom prst="rect">
            <a:avLst/>
          </a:prstGeom>
        </p:spPr>
      </p:pic>
      <p:pic>
        <p:nvPicPr>
          <p:cNvPr id="10" name="Obraz 9" descr="Obraz zawierający logo&#10;&#10;Opis wygenerowany automatycznie">
            <a:extLst>
              <a:ext uri="{FF2B5EF4-FFF2-40B4-BE49-F238E27FC236}">
                <a16:creationId xmlns:a16="http://schemas.microsoft.com/office/drawing/2014/main" id="{DF23FA03-A493-79C0-514D-8748E7B8BB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55" y="5481069"/>
            <a:ext cx="1461322" cy="71298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7D92E46-D81E-D878-2CC7-CA55F3E1E0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8227" y="5514252"/>
            <a:ext cx="2462408" cy="64661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1EFFC36-A2DF-81F8-7D38-661F9045A1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610307">
            <a:off x="-744513" y="-982480"/>
            <a:ext cx="3098750" cy="294732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79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21E0E53-DB79-068B-0077-49FFEA0FF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311242">
            <a:off x="2887356" y="5701327"/>
            <a:ext cx="5327924" cy="50612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4A91EB-111D-8979-BCDE-726A37ABDF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64469">
            <a:off x="6586928" y="-4019643"/>
            <a:ext cx="5488363" cy="5213618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4334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113" y="846465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7864" y="84646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3113" y="2800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21E0E53-DB79-068B-0077-49FFEA0FF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0994">
            <a:off x="11787260" y="3321273"/>
            <a:ext cx="5327924" cy="50612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4A91EB-111D-8979-BCDE-726A37ABDF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719375">
            <a:off x="-3631342" y="-3041454"/>
            <a:ext cx="5488363" cy="52136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2518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716B90E-F3C4-79EA-4B65-F831FA179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863792">
            <a:off x="-1955881" y="3354647"/>
            <a:ext cx="5035265" cy="5644630"/>
          </a:xfrm>
          <a:prstGeom prst="rect">
            <a:avLst/>
          </a:prstGeom>
          <a:effectLst>
            <a:outerShdw blurRad="4445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D7A16C-8638-4773-4CAE-E33A36DD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1ECE9"/>
                </a:solidFill>
                <a:effectLst/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8FCB2-208C-7B44-173A-B9CEBE4F5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1pPr>
            <a:lvl2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2pPr>
            <a:lvl3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3pPr>
            <a:lvl4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4pPr>
            <a:lvl5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9827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9FF2312-4276-4845-9888-1738309B3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30349">
            <a:off x="9837874" y="-3025851"/>
            <a:ext cx="4708249" cy="5278037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72B2149-C67D-5381-23AB-DB70B16C0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926854">
            <a:off x="-2315558" y="5044394"/>
            <a:ext cx="5488363" cy="52136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53511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Obraz z podpisem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9FF2312-4276-4845-9888-1738309B3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30349">
            <a:off x="9837874" y="-3025851"/>
            <a:ext cx="4708248" cy="5278037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72B2149-C67D-5381-23AB-DB70B16C0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2315558" y="5044394"/>
            <a:ext cx="5488363" cy="5213617"/>
          </a:xfrm>
          <a:prstGeom prst="rect">
            <a:avLst/>
          </a:prstGeom>
          <a:effectLst>
            <a:outerShdw blurRad="444500" dist="38100" sx="102000" sy="1020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83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61842">
            <a:off x="9743689" y="-1835038"/>
            <a:ext cx="5488363" cy="5213618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5A8FF3C-C5C9-8D58-421F-C8B2C6EB72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389008">
            <a:off x="-3167352" y="4933362"/>
            <a:ext cx="5488363" cy="5213617"/>
          </a:xfrm>
          <a:prstGeom prst="rect">
            <a:avLst/>
          </a:prstGeom>
          <a:effectLst>
            <a:outerShdw blurRad="4445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CA4B89BA-60B0-2673-295C-A2B544A9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736" y="2002631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7199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239251C-B42B-7BD6-5229-E36E76911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02090">
            <a:off x="-2503356" y="-78799"/>
            <a:ext cx="5579725" cy="6254980"/>
          </a:xfrm>
          <a:prstGeom prst="rect">
            <a:avLst/>
          </a:prstGeom>
          <a:effectLst>
            <a:outerShdw blurRad="4445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A166700-6DDD-C794-4DBC-6B942423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2" y="1709738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35E85A-FEC0-045D-66A7-6C2D87AC6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2762" y="4589463"/>
            <a:ext cx="94746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12568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8B49AF1-DEDA-BB5A-D088-47E17AB8F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65005">
            <a:off x="10575926" y="4250269"/>
            <a:ext cx="3689796" cy="4136332"/>
          </a:xfrm>
          <a:prstGeom prst="rect">
            <a:avLst/>
          </a:prstGeom>
          <a:effectLst>
            <a:outerShdw blurRad="444500" dist="38100" dir="13500000" sx="102000" sy="102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56DD60D-A2D4-6D4E-C39F-3F36E1A57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25812"/>
            <a:ext cx="9144000" cy="1006377"/>
          </a:xfrm>
        </p:spPr>
        <p:txBody>
          <a:bodyPr anchor="b"/>
          <a:lstStyle>
            <a:lvl1pPr algn="ctr"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810C86C4-E4ED-294C-D343-E040E4A3839B}"/>
              </a:ext>
            </a:extLst>
          </p:cNvPr>
          <p:cNvGrpSpPr/>
          <p:nvPr userDrawn="1"/>
        </p:nvGrpSpPr>
        <p:grpSpPr>
          <a:xfrm>
            <a:off x="2671724" y="5481069"/>
            <a:ext cx="6841853" cy="712984"/>
            <a:chOff x="1520650" y="5464140"/>
            <a:chExt cx="8629107" cy="899232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FC8EB239-DC05-98A1-1C0A-6414A078A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0650" y="5464633"/>
              <a:ext cx="2364648" cy="898246"/>
            </a:xfrm>
            <a:prstGeom prst="rect">
              <a:avLst/>
            </a:prstGeom>
          </p:spPr>
        </p:pic>
        <p:pic>
          <p:nvPicPr>
            <p:cNvPr id="10" name="Obraz 9" descr="Obraz zawierający logo&#10;&#10;Opis wygenerowany automatycznie">
              <a:extLst>
                <a:ext uri="{FF2B5EF4-FFF2-40B4-BE49-F238E27FC236}">
                  <a16:creationId xmlns:a16="http://schemas.microsoft.com/office/drawing/2014/main" id="{DF23FA03-A493-79C0-514D-8748E7B8B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6703" y="5464140"/>
              <a:ext cx="1843054" cy="899232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87D92E46-D81E-D878-2CC7-CA55F3E1E0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43173" y="5505991"/>
              <a:ext cx="3105655" cy="815530"/>
            </a:xfrm>
            <a:prstGeom prst="rect">
              <a:avLst/>
            </a:prstGeom>
          </p:spPr>
        </p:pic>
      </p:grpSp>
      <p:pic>
        <p:nvPicPr>
          <p:cNvPr id="4" name="Obraz 3" descr="Obraz zawierający czerwony, Grafika, zrzut ekranu, Karmin&#10;&#10;Opis wygenerowany automatycznie">
            <a:extLst>
              <a:ext uri="{FF2B5EF4-FFF2-40B4-BE49-F238E27FC236}">
                <a16:creationId xmlns:a16="http://schemas.microsoft.com/office/drawing/2014/main" id="{FA1E0809-C684-1DB2-4232-3F60602840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1227">
            <a:off x="-2950473" y="-2530606"/>
            <a:ext cx="5327924" cy="5061210"/>
          </a:xfrm>
          <a:prstGeom prst="rect">
            <a:avLst/>
          </a:prstGeom>
          <a:effectLst>
            <a:outerShdw blurRad="1905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76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716B90E-F3C4-79EA-4B65-F831FA179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0462" y="3050408"/>
            <a:ext cx="5035266" cy="564463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D7A16C-8638-4773-4CAE-E33A36DD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8FCB2-208C-7B44-173A-B9CEBE4F5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82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239251C-B42B-7BD6-5229-E36E76911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02090">
            <a:off x="-2503356" y="-78799"/>
            <a:ext cx="5579726" cy="6254980"/>
          </a:xfrm>
          <a:prstGeom prst="rect">
            <a:avLst/>
          </a:prstGeom>
          <a:effectLst>
            <a:outerShdw blurRad="4445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A166700-6DDD-C794-4DBC-6B942423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2" y="1709738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35E85A-FEC0-045D-66A7-6C2D87AC6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2762" y="4589463"/>
            <a:ext cx="94746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4448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F6D59E7C-FEC4-DD84-31E3-64DF05E88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416863">
            <a:off x="-2422067" y="3636603"/>
            <a:ext cx="3905402" cy="437803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E6EC068-C70F-2484-5F0F-15079A9F5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547539">
            <a:off x="9331658" y="-2552022"/>
            <a:ext cx="4650783" cy="521361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C67B4D3-9744-67ED-5ECD-25E1FB436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772607-89E1-9EFC-9109-F96805160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CF4D59-B7A9-E148-4DC2-CF4497270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585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510A31-168F-3202-2E76-D4003E89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6F76391-B344-9298-7D05-5BF4450D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00000">
            <a:off x="-1671118" y="2834595"/>
            <a:ext cx="3342234" cy="37467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5348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8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335802" y="-1167381"/>
            <a:ext cx="5488363" cy="5213618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408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38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472480">
            <a:off x="9204025" y="-1489317"/>
            <a:ext cx="4718664" cy="448244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55029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16DEBD4-BCDF-2632-365E-F5F96457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2EB767-98B5-0EDB-480C-01075314D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63146B-8DD1-DC20-579B-2A4AC95B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F0F0F"/>
                </a:solidFill>
              </a:defRPr>
            </a:lvl1pPr>
          </a:lstStyle>
          <a:p>
            <a:fld id="{2CE1A35F-CBCB-4147-A54D-46F9BB6EA8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66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66" r:id="rId6"/>
    <p:sldLayoutId id="2147483655" r:id="rId7"/>
    <p:sldLayoutId id="2147483667" r:id="rId8"/>
    <p:sldLayoutId id="2147483661" r:id="rId9"/>
    <p:sldLayoutId id="2147483657" r:id="rId10"/>
    <p:sldLayoutId id="2147483662" r:id="rId11"/>
    <p:sldLayoutId id="2147483663" r:id="rId12"/>
    <p:sldLayoutId id="2147483658" r:id="rId13"/>
    <p:sldLayoutId id="2147483659" r:id="rId14"/>
    <p:sldLayoutId id="2147483664" r:id="rId15"/>
    <p:sldLayoutId id="2147483660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C5D73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A49067-6423-6108-5200-2ABF27965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31596"/>
            <a:ext cx="9144000" cy="1166600"/>
          </a:xfrm>
        </p:spPr>
        <p:txBody>
          <a:bodyPr/>
          <a:lstStyle/>
          <a:p>
            <a:r>
              <a:rPr lang="pl-PL" dirty="0"/>
              <a:t>Biało-czerwone serca</a:t>
            </a:r>
          </a:p>
        </p:txBody>
      </p:sp>
    </p:spTree>
    <p:extLst>
      <p:ext uri="{BB962C8B-B14F-4D97-AF65-F5344CB8AC3E}">
        <p14:creationId xmlns:p14="http://schemas.microsoft.com/office/powerpoint/2010/main" val="119932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60434"/>
            <a:ext cx="10515600" cy="1325563"/>
          </a:xfrm>
        </p:spPr>
        <p:txBody>
          <a:bodyPr/>
          <a:lstStyle/>
          <a:p>
            <a:r>
              <a:rPr lang="pl-PL" dirty="0"/>
              <a:t>Gra zespołowa w grupach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95129"/>
            <a:ext cx="9095913" cy="4081833"/>
          </a:xfrm>
        </p:spPr>
        <p:txBody>
          <a:bodyPr/>
          <a:lstStyle/>
          <a:p>
            <a:r>
              <a:rPr lang="pl-PL" dirty="0"/>
              <a:t>Każdy uczestnik losuje jedno hasło.</a:t>
            </a:r>
          </a:p>
          <a:p>
            <a:r>
              <a:rPr lang="pl-PL" dirty="0"/>
              <a:t>Nikomu nic nie mówiąc, rysujemy wylosowane hasło.</a:t>
            </a:r>
          </a:p>
          <a:p>
            <a:r>
              <a:rPr lang="pl-PL" dirty="0"/>
              <a:t>Po 30 sekundach zamieniamy się kartkami w prawą stronę.</a:t>
            </a:r>
          </a:p>
          <a:p>
            <a:r>
              <a:rPr lang="pl-PL" dirty="0"/>
              <a:t>Następna osoba kontynuuje rysowanie obrazka.</a:t>
            </a:r>
          </a:p>
          <a:p>
            <a:r>
              <a:rPr lang="pl-PL" dirty="0"/>
              <a:t>Gdy prace przejdą przez całą grupę zostają prezentowane.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0387B98D-17A3-3A64-9FB7-7B1B0DE8F2A8}"/>
              </a:ext>
            </a:extLst>
          </p:cNvPr>
          <p:cNvSpPr txBox="1"/>
          <p:nvPr/>
        </p:nvSpPr>
        <p:spPr>
          <a:xfrm>
            <a:off x="398417" y="141276"/>
            <a:ext cx="11395166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1600" b="1" kern="100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Szef grupy: </a:t>
            </a:r>
            <a:r>
              <a:rPr lang="pl-PL" sz="1600" kern="100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Jola</a:t>
            </a:r>
          </a:p>
          <a:p>
            <a:pPr algn="just">
              <a:spcAft>
                <a:spcPts val="600"/>
              </a:spcAft>
            </a:pPr>
            <a:r>
              <a:rPr lang="pl-PL" sz="1600" b="1" kern="100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Członkowie grupy: </a:t>
            </a:r>
            <a:r>
              <a:rPr lang="pl-PL" sz="1600" kern="100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Maciek, Kasia, Patryk, Ola</a:t>
            </a:r>
          </a:p>
          <a:p>
            <a:pPr algn="just">
              <a:spcAft>
                <a:spcPts val="600"/>
              </a:spcAft>
            </a:pPr>
            <a:r>
              <a:rPr lang="pl-PL" sz="1600" b="1" kern="100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Co chcemy zrobić:</a:t>
            </a:r>
            <a:r>
              <a:rPr lang="pl-PL" sz="1600" kern="100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Zdobyć pieniądze na gry planszowe do </a:t>
            </a:r>
            <a:r>
              <a:rPr lang="pl-PL" sz="1600" kern="10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domu dziecka </a:t>
            </a:r>
            <a:r>
              <a:rPr lang="pl-PL" sz="1600" kern="100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na gwiazdkę.</a:t>
            </a:r>
          </a:p>
          <a:p>
            <a:pPr algn="just">
              <a:spcAft>
                <a:spcPts val="600"/>
              </a:spcAft>
            </a:pPr>
            <a:r>
              <a:rPr lang="pl-PL" sz="1600" b="1" kern="100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W jaki sposób to zrobimy? </a:t>
            </a:r>
            <a:r>
              <a:rPr lang="pl-PL" sz="1600" kern="100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Zarobimy, sprzedając własnoręcznie zrobione stroiki świąteczne.</a:t>
            </a:r>
          </a:p>
          <a:p>
            <a:pPr algn="just">
              <a:spcAft>
                <a:spcPts val="600"/>
              </a:spcAft>
            </a:pPr>
            <a:r>
              <a:rPr lang="pl-PL" sz="1600" b="1" kern="100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Dlaczego?</a:t>
            </a:r>
            <a:r>
              <a:rPr lang="pl-PL" sz="1600" kern="100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Mama Maćka tam pracuje i mówi, że nie ma fajnych gier, ponadto chce poprzez gry pracować z dziećmi wychowawczo.</a:t>
            </a:r>
          </a:p>
          <a:p>
            <a:pPr algn="just">
              <a:spcAft>
                <a:spcPts val="600"/>
              </a:spcAft>
            </a:pPr>
            <a:r>
              <a:rPr lang="pl-PL" sz="1600" b="1" kern="100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Komu pomożemy? </a:t>
            </a:r>
            <a:r>
              <a:rPr lang="pl-PL" sz="1600" kern="100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Dzieciom z domu dziecka.</a:t>
            </a:r>
          </a:p>
          <a:p>
            <a:pPr algn="just">
              <a:spcAft>
                <a:spcPts val="600"/>
              </a:spcAft>
            </a:pPr>
            <a:r>
              <a:rPr lang="pl-PL" sz="1600" b="1" kern="100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Etapy pracy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AF4D797-D1C2-B21C-404B-383489A92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642764"/>
              </p:ext>
            </p:extLst>
          </p:nvPr>
        </p:nvGraphicFramePr>
        <p:xfrm>
          <a:off x="492033" y="2734712"/>
          <a:ext cx="11301550" cy="38541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98173">
                  <a:extLst>
                    <a:ext uri="{9D8B030D-6E8A-4147-A177-3AD203B41FA5}">
                      <a16:colId xmlns:a16="http://schemas.microsoft.com/office/drawing/2014/main" val="296268956"/>
                    </a:ext>
                  </a:extLst>
                </a:gridCol>
                <a:gridCol w="2076994">
                  <a:extLst>
                    <a:ext uri="{9D8B030D-6E8A-4147-A177-3AD203B41FA5}">
                      <a16:colId xmlns:a16="http://schemas.microsoft.com/office/drawing/2014/main" val="3888784902"/>
                    </a:ext>
                  </a:extLst>
                </a:gridCol>
                <a:gridCol w="1297577">
                  <a:extLst>
                    <a:ext uri="{9D8B030D-6E8A-4147-A177-3AD203B41FA5}">
                      <a16:colId xmlns:a16="http://schemas.microsoft.com/office/drawing/2014/main" val="684354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84302220"/>
                    </a:ext>
                  </a:extLst>
                </a:gridCol>
                <a:gridCol w="1702526">
                  <a:extLst>
                    <a:ext uri="{9D8B030D-6E8A-4147-A177-3AD203B41FA5}">
                      <a16:colId xmlns:a16="http://schemas.microsoft.com/office/drawing/2014/main" val="1203157679"/>
                    </a:ext>
                  </a:extLst>
                </a:gridCol>
                <a:gridCol w="1772194">
                  <a:extLst>
                    <a:ext uri="{9D8B030D-6E8A-4147-A177-3AD203B41FA5}">
                      <a16:colId xmlns:a16="http://schemas.microsoft.com/office/drawing/2014/main" val="3540732931"/>
                    </a:ext>
                  </a:extLst>
                </a:gridCol>
                <a:gridCol w="1382486">
                  <a:extLst>
                    <a:ext uri="{9D8B030D-6E8A-4147-A177-3AD203B41FA5}">
                      <a16:colId xmlns:a16="http://schemas.microsoft.com/office/drawing/2014/main" val="4087867421"/>
                    </a:ext>
                  </a:extLst>
                </a:gridCol>
              </a:tblGrid>
              <a:tr h="431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b="1" kern="100" dirty="0">
                          <a:solidFill>
                            <a:srgbClr val="F1ECE9"/>
                          </a:solidFill>
                          <a:effectLst/>
                          <a:latin typeface="Josefin Sans" pitchFamily="2" charset="-18"/>
                        </a:rPr>
                        <a:t>Zadanie</a:t>
                      </a:r>
                      <a:endParaRPr lang="pl-PL" sz="1400" b="1" kern="100" dirty="0">
                        <a:solidFill>
                          <a:srgbClr val="F1ECE9"/>
                        </a:solidFill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4C5D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b="1" kern="100" dirty="0">
                          <a:solidFill>
                            <a:srgbClr val="F1ECE9"/>
                          </a:solidFill>
                          <a:effectLst/>
                          <a:latin typeface="Josefin Sans" pitchFamily="2" charset="-18"/>
                        </a:rPr>
                        <a:t>Co trzeba zrobić</a:t>
                      </a:r>
                      <a:endParaRPr lang="pl-PL" sz="1400" b="1" kern="100" dirty="0">
                        <a:solidFill>
                          <a:srgbClr val="F1ECE9"/>
                        </a:solidFill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4C5D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b="1" kern="100" dirty="0">
                          <a:solidFill>
                            <a:srgbClr val="F1ECE9"/>
                          </a:solidFill>
                          <a:effectLst/>
                          <a:latin typeface="Josefin Sans" pitchFamily="2" charset="-18"/>
                        </a:rPr>
                        <a:t>Co jest nam potrzebne</a:t>
                      </a:r>
                      <a:endParaRPr lang="pl-PL" sz="1400" b="1" kern="100" dirty="0">
                        <a:solidFill>
                          <a:srgbClr val="F1ECE9"/>
                        </a:solidFill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4C5D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b="1" kern="100" dirty="0">
                          <a:solidFill>
                            <a:srgbClr val="F1ECE9"/>
                          </a:solidFill>
                          <a:effectLst/>
                          <a:latin typeface="Josefin Sans" pitchFamily="2" charset="-18"/>
                        </a:rPr>
                        <a:t>Ile to kosztuje</a:t>
                      </a:r>
                      <a:endParaRPr lang="pl-PL" sz="1400" b="1" kern="100" dirty="0">
                        <a:solidFill>
                          <a:srgbClr val="F1ECE9"/>
                        </a:solidFill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4C5D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b="1" kern="100" dirty="0">
                          <a:solidFill>
                            <a:srgbClr val="F1ECE9"/>
                          </a:solidFill>
                          <a:effectLst/>
                          <a:latin typeface="Josefin Sans" pitchFamily="2" charset="-18"/>
                        </a:rPr>
                        <a:t>Skąd weźmiemy fundusze, </a:t>
                      </a:r>
                      <a:endParaRPr lang="pl-PL" sz="1400" b="1" kern="100" dirty="0">
                        <a:solidFill>
                          <a:srgbClr val="F1ECE9"/>
                        </a:solidFill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4C5D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b="1" kern="100" dirty="0">
                          <a:solidFill>
                            <a:srgbClr val="F1ECE9"/>
                          </a:solidFill>
                          <a:effectLst/>
                          <a:latin typeface="Josefin Sans" pitchFamily="2" charset="-18"/>
                        </a:rPr>
                        <a:t>Kto wykonuje/kto odpowiedzialny za wykonanie</a:t>
                      </a:r>
                      <a:endParaRPr lang="pl-PL" sz="1400" b="1" kern="100" dirty="0">
                        <a:solidFill>
                          <a:srgbClr val="F1ECE9"/>
                        </a:solidFill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4C5D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b="1" kern="100" dirty="0">
                          <a:solidFill>
                            <a:srgbClr val="F1ECE9"/>
                          </a:solidFill>
                          <a:effectLst/>
                          <a:latin typeface="Josefin Sans" pitchFamily="2" charset="-18"/>
                        </a:rPr>
                        <a:t>Termin wykonania zadania</a:t>
                      </a:r>
                      <a:endParaRPr lang="pl-PL" sz="1400" b="1" kern="100" dirty="0">
                        <a:solidFill>
                          <a:srgbClr val="F1ECE9"/>
                        </a:solidFill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4C5D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87650"/>
                  </a:ext>
                </a:extLst>
              </a:tr>
              <a:tr h="6396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Josefin Sans" pitchFamily="2" charset="-18"/>
                        </a:rPr>
                        <a:t>Zapytanie p. Dyrektor o zgodę na sprzedaż stroików podczas wywiadówki 10 grudnia</a:t>
                      </a:r>
                      <a:endParaRPr lang="pl-PL" sz="1400" kern="100" dirty="0"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Josefin Sans" pitchFamily="2" charset="-18"/>
                        </a:rPr>
                        <a:t>Iść do pani dyrektor i poprosić</a:t>
                      </a:r>
                      <a:endParaRPr lang="pl-PL" sz="1400" kern="100" dirty="0"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Josefin Sans" pitchFamily="2" charset="-18"/>
                        </a:rPr>
                        <a:t>Odwaga!</a:t>
                      </a:r>
                      <a:endParaRPr lang="pl-PL" sz="1400" kern="100" dirty="0"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Josefin Sans" pitchFamily="2" charset="-18"/>
                        </a:rPr>
                        <a:t>Koszty własne…</a:t>
                      </a:r>
                      <a:endParaRPr lang="pl-PL" sz="1400" kern="100" dirty="0"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Josefin Sans" pitchFamily="2" charset="-18"/>
                        </a:rPr>
                        <a:t>Nie trzeba</a:t>
                      </a:r>
                      <a:endParaRPr lang="pl-PL" sz="1400" kern="100" dirty="0"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Josefin Sans" pitchFamily="2" charset="-18"/>
                        </a:rPr>
                        <a:t>Maciek, Jola (odpowiedzialny Maciek)</a:t>
                      </a:r>
                      <a:endParaRPr lang="pl-PL" sz="1400" kern="100" dirty="0"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Josefin Sans" pitchFamily="2" charset="-18"/>
                        </a:rPr>
                        <a:t>Do 3 listopada</a:t>
                      </a:r>
                      <a:endParaRPr lang="pl-PL" sz="1400" kern="100" dirty="0"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974992790"/>
                  </a:ext>
                </a:extLst>
              </a:tr>
              <a:tr h="105373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Josefin Sans" pitchFamily="2" charset="-18"/>
                        </a:rPr>
                        <a:t>Załatwienie materiałów na stroiki</a:t>
                      </a:r>
                      <a:endParaRPr lang="pl-PL" sz="1400" kern="100" dirty="0"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Josefin Sans" pitchFamily="2" charset="-18"/>
                        </a:rPr>
                        <a:t>Ściąć z ogródka gałązki świerków,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Josefin Sans" pitchFamily="2" charset="-18"/>
                        </a:rPr>
                        <a:t>Pozbierać w domu wstążeczki, bombki itp.,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Josefin Sans" pitchFamily="2" charset="-18"/>
                        </a:rPr>
                        <a:t>Kupić pozostałe ozdoby, gąbkę florystyczną</a:t>
                      </a:r>
                      <a:endParaRPr lang="pl-PL" sz="1400" kern="100" dirty="0"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>
                          <a:effectLst/>
                          <a:latin typeface="Josefin Sans" pitchFamily="2" charset="-18"/>
                        </a:rPr>
                        <a:t>Czas, rozmowa z klasą (ozdoby i zrzutka)</a:t>
                      </a:r>
                      <a:endParaRPr lang="pl-PL" sz="1400" kern="100"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Josefin Sans" pitchFamily="2" charset="-18"/>
                        </a:rPr>
                        <a:t>Około 100 zł</a:t>
                      </a:r>
                      <a:endParaRPr lang="pl-PL" sz="1400" kern="100" dirty="0"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Josefin Sans" pitchFamily="2" charset="-18"/>
                        </a:rPr>
                        <a:t>Zrzutka w klasie i wśród znajomych</a:t>
                      </a:r>
                      <a:endParaRPr lang="pl-PL" sz="1400" kern="100" dirty="0"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Josefin Sans" pitchFamily="2" charset="-18"/>
                        </a:rPr>
                        <a:t>Kasia i Patryk (odpowiedzialna Kasia)</a:t>
                      </a:r>
                      <a:endParaRPr lang="pl-PL" sz="1400" kern="100" dirty="0"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Josefin Sans" pitchFamily="2" charset="-18"/>
                        </a:rPr>
                        <a:t>Do 5 grudnia</a:t>
                      </a:r>
                      <a:endParaRPr lang="pl-PL" sz="1400" kern="100" dirty="0"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692488088"/>
                  </a:ext>
                </a:extLst>
              </a:tr>
              <a:tr h="993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Josefin Sans" pitchFamily="2" charset="-18"/>
                        </a:rPr>
                        <a:t>Itd.</a:t>
                      </a:r>
                      <a:endParaRPr lang="pl-PL" sz="1400" kern="100" dirty="0"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>
                          <a:effectLst/>
                          <a:latin typeface="Josefin Sans" pitchFamily="2" charset="-18"/>
                        </a:rPr>
                        <a:t> </a:t>
                      </a:r>
                      <a:endParaRPr lang="pl-PL" sz="1400" kern="100"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>
                          <a:effectLst/>
                          <a:latin typeface="Josefin Sans" pitchFamily="2" charset="-18"/>
                        </a:rPr>
                        <a:t> </a:t>
                      </a:r>
                      <a:endParaRPr lang="pl-PL" sz="1400" kern="100"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>
                          <a:effectLst/>
                          <a:latin typeface="Josefin Sans" pitchFamily="2" charset="-18"/>
                        </a:rPr>
                        <a:t> </a:t>
                      </a:r>
                      <a:endParaRPr lang="pl-PL" sz="1400" kern="100"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>
                          <a:effectLst/>
                          <a:latin typeface="Josefin Sans" pitchFamily="2" charset="-18"/>
                        </a:rPr>
                        <a:t> </a:t>
                      </a:r>
                      <a:endParaRPr lang="pl-PL" sz="1400" kern="100"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>
                          <a:effectLst/>
                          <a:latin typeface="Josefin Sans" pitchFamily="2" charset="-18"/>
                        </a:rPr>
                        <a:t> </a:t>
                      </a:r>
                      <a:endParaRPr lang="pl-PL" sz="1400" kern="100"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Josefin Sans" pitchFamily="2" charset="-18"/>
                        </a:rPr>
                        <a:t> </a:t>
                      </a:r>
                      <a:endParaRPr lang="pl-PL" sz="1400" kern="100" dirty="0">
                        <a:effectLst/>
                        <a:latin typeface="Josefin Sans" pitchFamily="2" charset="-18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202995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9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ypografia, Czcionka, Grafika, projekt graficzny&#10;&#10;Opis wygenerowany automatycznie">
            <a:extLst>
              <a:ext uri="{FF2B5EF4-FFF2-40B4-BE49-F238E27FC236}">
                <a16:creationId xmlns:a16="http://schemas.microsoft.com/office/drawing/2014/main" id="{8E1D999C-2BFF-5769-08CF-54A17AAAE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19891"/>
            <a:ext cx="5773783" cy="577378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1E817B1-A699-5A7C-5991-1538F8F61968}"/>
              </a:ext>
            </a:extLst>
          </p:cNvPr>
          <p:cNvSpPr txBox="1"/>
          <p:nvPr/>
        </p:nvSpPr>
        <p:spPr>
          <a:xfrm>
            <a:off x="1053737" y="5861387"/>
            <a:ext cx="5151120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sz="18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https://learningapps.org/display?v=pnuz6rz5t23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621B22E-6F4E-7312-D945-A7D74B71A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559">
            <a:off x="7186895" y="1438335"/>
            <a:ext cx="3980500" cy="2024956"/>
          </a:xfrm>
          <a:prstGeom prst="rect">
            <a:avLst/>
          </a:prstGeom>
          <a:effectLst>
            <a:outerShdw blurRad="6223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1CF89201-C288-4B35-46ED-685E58139206}"/>
              </a:ext>
            </a:extLst>
          </p:cNvPr>
          <p:cNvSpPr txBox="1">
            <a:spLocks/>
          </p:cNvSpPr>
          <p:nvPr/>
        </p:nvSpPr>
        <p:spPr>
          <a:xfrm>
            <a:off x="7360245" y="2113430"/>
            <a:ext cx="36719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C5D73"/>
                </a:solidFill>
                <a:latin typeface="Josefin Sans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pl-PL" b="1" dirty="0"/>
              <a:t>Zagrajmy</a:t>
            </a:r>
          </a:p>
        </p:txBody>
      </p:sp>
      <p:pic>
        <p:nvPicPr>
          <p:cNvPr id="9" name="Obraz 8" descr="Obraz zawierający kreatywność, żółty, kreskówka&#10;&#10;Opis wygenerowany automatycznie">
            <a:extLst>
              <a:ext uri="{FF2B5EF4-FFF2-40B4-BE49-F238E27FC236}">
                <a16:creationId xmlns:a16="http://schemas.microsoft.com/office/drawing/2014/main" id="{D7FDF367-E76A-D1DD-E834-70B3252ED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888">
            <a:off x="7481809" y="3319651"/>
            <a:ext cx="5982007" cy="670594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182256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3B9A78-1E2F-7CC4-80C5-6E70541BF6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</a:t>
            </a:r>
            <a:r>
              <a:rPr lang="pl-PL"/>
              <a:t>za uwagę!</a:t>
            </a:r>
          </a:p>
        </p:txBody>
      </p:sp>
    </p:spTree>
    <p:extLst>
      <p:ext uri="{BB962C8B-B14F-4D97-AF65-F5344CB8AC3E}">
        <p14:creationId xmlns:p14="http://schemas.microsoft.com/office/powerpoint/2010/main" val="2077382913"/>
      </p:ext>
    </p:extLst>
  </p:cSld>
  <p:clrMapOvr>
    <a:masterClrMapping/>
  </p:clrMapOvr>
</p:sld>
</file>

<file path=ppt/theme/theme1.xml><?xml version="1.0" encoding="utf-8"?>
<a:theme xmlns:a="http://schemas.openxmlformats.org/drawingml/2006/main" name="Szablon_3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2" id="{5A9B2861-8421-4EB6-BD76-18F42AFC2D8A}" vid="{C9ADB12B-FB3C-4533-9597-AE36A4E515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Szablon_3</Template>
  <TotalTime>4438</TotalTime>
  <Words>261</Words>
  <Application>Microsoft Office PowerPoint</Application>
  <PresentationFormat>Panoramiczny</PresentationFormat>
  <Paragraphs>47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Century Gothic</vt:lpstr>
      <vt:lpstr>Arial</vt:lpstr>
      <vt:lpstr>Josefin Sans</vt:lpstr>
      <vt:lpstr>Szablon_3</vt:lpstr>
      <vt:lpstr>Biało-czerwone serca</vt:lpstr>
      <vt:lpstr>Gra zespołowa w grupach</vt:lpstr>
      <vt:lpstr>Prezentacja programu PowerPoint</vt:lpstr>
      <vt:lpstr>Prezentacja programu PowerPoint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Marcin Gortat: Biało-czerwone serce</dc:title>
  <dc:creator>Marta Opara</dc:creator>
  <cp:lastModifiedBy>Bartek Kempe</cp:lastModifiedBy>
  <cp:revision>104</cp:revision>
  <dcterms:created xsi:type="dcterms:W3CDTF">2023-05-25T13:10:57Z</dcterms:created>
  <dcterms:modified xsi:type="dcterms:W3CDTF">2023-12-08T18:05:18Z</dcterms:modified>
</cp:coreProperties>
</file>