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68" r:id="rId8"/>
    <p:sldId id="262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Josefin Sans" pitchFamily="2" charset="-18"/>
      <p:regular r:id="rId14"/>
      <p:bold r:id="rId15"/>
      <p:italic r:id="rId16"/>
      <p:boldItalic r:id="rId1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73"/>
    <a:srgbClr val="F1ECE9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4" d="100"/>
          <a:sy n="104" d="100"/>
        </p:scale>
        <p:origin x="200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460"/>
            <a:ext cx="1872827" cy="712202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5" y="5514252"/>
            <a:ext cx="2462412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00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19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6" r:id="rId7"/>
    <p:sldLayoutId id="2147483661" r:id="rId8"/>
    <p:sldLayoutId id="2147483667" r:id="rId9"/>
    <p:sldLayoutId id="2147483657" r:id="rId10"/>
    <p:sldLayoutId id="2147483662" r:id="rId11"/>
    <p:sldLayoutId id="2147483663" r:id="rId12"/>
    <p:sldLayoutId id="2147483658" r:id="rId13"/>
    <p:sldLayoutId id="2147483659" r:id="rId14"/>
    <p:sldLayoutId id="2147483664" r:id="rId15"/>
    <p:sldLayoutId id="2147483660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2D8CE-EBDC-258C-0AB1-89D8AF4BD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693" y="1611185"/>
            <a:ext cx="9842615" cy="2387600"/>
          </a:xfrm>
        </p:spPr>
        <p:txBody>
          <a:bodyPr/>
          <a:lstStyle/>
          <a:p>
            <a:r>
              <a:rPr lang="pl-PL" dirty="0"/>
              <a:t>Czy porażka jest zawsze porażką?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333CE3-AD8B-CA21-C6C8-C141D5AC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8785"/>
            <a:ext cx="9144000" cy="1655762"/>
          </a:xfrm>
        </p:spPr>
        <p:txBody>
          <a:bodyPr>
            <a:normAutofit/>
          </a:bodyPr>
          <a:lstStyle/>
          <a:p>
            <a:r>
              <a:rPr lang="pl-PL" sz="2800" dirty="0"/>
              <a:t>Czyli jak zrobić lemoniadę z cytryny?</a:t>
            </a:r>
          </a:p>
        </p:txBody>
      </p:sp>
    </p:spTree>
    <p:extLst>
      <p:ext uri="{BB962C8B-B14F-4D97-AF65-F5344CB8AC3E}">
        <p14:creationId xmlns:p14="http://schemas.microsoft.com/office/powerpoint/2010/main" val="119326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01B3031D-1B3C-5D85-6F22-35CDC50AA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5711286" y="1312580"/>
            <a:ext cx="7226616" cy="6858000"/>
          </a:xfrm>
          <a:prstGeom prst="rect">
            <a:avLst/>
          </a:prstGeom>
          <a:effectLst>
            <a:innerShdw blurRad="317500">
              <a:prstClr val="black"/>
            </a:innerShdw>
          </a:effectLst>
        </p:spPr>
      </p:pic>
      <p:pic>
        <p:nvPicPr>
          <p:cNvPr id="3" name="Obraz 2" descr="Obraz zawierający Kreskówka, ilustracja, clipart, Animacja&#10;&#10;Opis wygenerowany automatycznie">
            <a:extLst>
              <a:ext uri="{FF2B5EF4-FFF2-40B4-BE49-F238E27FC236}">
                <a16:creationId xmlns:a16="http://schemas.microsoft.com/office/drawing/2014/main" id="{9D9AA28D-57F7-DE17-92B6-014630997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18" y="1964860"/>
            <a:ext cx="6212682" cy="48931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DB44FE3-008B-F17D-5679-C00100BCD543}"/>
              </a:ext>
            </a:extLst>
          </p:cNvPr>
          <p:cNvSpPr txBox="1"/>
          <p:nvPr/>
        </p:nvSpPr>
        <p:spPr>
          <a:xfrm>
            <a:off x="482600" y="1315601"/>
            <a:ext cx="5143500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l-PL" sz="2800" b="1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Błąd </a:t>
            </a:r>
            <a:r>
              <a:rPr lang="pl-PL" sz="2800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 zachowanie lub postępowanie, które przyniosło niepożądane skutki.</a:t>
            </a:r>
            <a:endParaRPr lang="pl-PL" sz="2800" dirty="0">
              <a:solidFill>
                <a:srgbClr val="F1ECE9"/>
              </a:solidFill>
              <a:effectLst/>
              <a:latin typeface="Josefin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2800" b="1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Niepowodzenie </a:t>
            </a:r>
            <a:r>
              <a:rPr lang="pl-PL" sz="2800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 niepomyślne zakończenie czyjegoś działania.</a:t>
            </a:r>
            <a:endParaRPr lang="pl-PL" sz="2800" dirty="0">
              <a:solidFill>
                <a:srgbClr val="F1ECE9"/>
              </a:solidFill>
              <a:effectLst/>
              <a:latin typeface="Josefin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</a:rPr>
              <a:t>Porażka </a:t>
            </a:r>
            <a:r>
              <a:rPr lang="pl-PL" sz="2800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</a:rPr>
              <a:t>- niepowodzenie </a:t>
            </a:r>
            <a:br>
              <a:rPr lang="pl-PL" sz="2800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</a:rPr>
            </a:br>
            <a:r>
              <a:rPr lang="pl-PL" sz="2800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</a:rPr>
              <a:t>w jakichś działaniach lub </a:t>
            </a:r>
            <a:br>
              <a:rPr lang="pl-PL" sz="2800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</a:rPr>
            </a:br>
            <a:r>
              <a:rPr lang="pl-PL" sz="2800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</a:rPr>
              <a:t>w określonej dziedzinie życia.</a:t>
            </a:r>
            <a:endParaRPr lang="pl-PL" sz="2800" dirty="0">
              <a:solidFill>
                <a:srgbClr val="F1ECE9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3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na wolnym powietrzu, niebo, zrzut ekranu&#10;&#10;Opis wygenerowany automatycznie">
            <a:extLst>
              <a:ext uri="{FF2B5EF4-FFF2-40B4-BE49-F238E27FC236}">
                <a16:creationId xmlns:a16="http://schemas.microsoft.com/office/drawing/2014/main" id="{2F8FA59B-4AA8-F39C-35BB-2107ABCDC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5459" y="-2133600"/>
            <a:ext cx="7474269" cy="89916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887058E-4AFF-5CEA-27AD-CB76F27CAD39}"/>
              </a:ext>
            </a:extLst>
          </p:cNvPr>
          <p:cNvSpPr txBox="1"/>
          <p:nvPr/>
        </p:nvSpPr>
        <p:spPr>
          <a:xfrm>
            <a:off x="5728810" y="1266869"/>
            <a:ext cx="604409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sz="2500" dirty="0">
                <a:solidFill>
                  <a:srgbClr val="4C5D73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Nasze błędy lub niepowodzenia nie muszą być porażkami. Wiele zależy od naszego nastawienia i celów, które sobie wyznaczyliśmy. Jest takie powiedzenie „Uczymy się na błędach”. Każde doświadczenie może stać się dla nas lekcją, może dodawać nam siły do przezwyciężania niepowodzeń i budować naszą odporność psychiczną lub stać się naszą porażką. Droga do zwycięstwa lub porażki zaczyna się w naszej głowie.</a:t>
            </a:r>
            <a:endParaRPr lang="pl-PL" sz="2500" dirty="0">
              <a:solidFill>
                <a:srgbClr val="4C5D73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2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Grafika, czerwony, Karmin, kreatywność&#10;&#10;Opis wygenerowany automatycznie">
            <a:extLst>
              <a:ext uri="{FF2B5EF4-FFF2-40B4-BE49-F238E27FC236}">
                <a16:creationId xmlns:a16="http://schemas.microsoft.com/office/drawing/2014/main" id="{EA7DB624-4E62-2298-34C0-B4C4D7FD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6298977" y="303489"/>
            <a:ext cx="8999704" cy="10088841"/>
          </a:xfrm>
          <a:prstGeom prst="rect">
            <a:avLst/>
          </a:prstGeom>
          <a:effectLst>
            <a:innerShdw blurRad="317500">
              <a:prstClr val="black"/>
            </a:inn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45852B-8FB3-A3E8-83CA-AA42B9A8DE01}"/>
              </a:ext>
            </a:extLst>
          </p:cNvPr>
          <p:cNvSpPr txBox="1"/>
          <p:nvPr/>
        </p:nvSpPr>
        <p:spPr>
          <a:xfrm>
            <a:off x="575075" y="550215"/>
            <a:ext cx="11922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l-PL" sz="8800" b="1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MICHAEL JORDAN</a:t>
            </a:r>
            <a:endParaRPr lang="pl-PL" sz="7200" b="1" dirty="0">
              <a:solidFill>
                <a:srgbClr val="F1ECE9"/>
              </a:solidFill>
              <a:effectLst/>
              <a:latin typeface="Josefin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F55138B-B273-6B59-083D-B44AC30DB1A3}"/>
              </a:ext>
            </a:extLst>
          </p:cNvPr>
          <p:cNvGrpSpPr/>
          <p:nvPr/>
        </p:nvGrpSpPr>
        <p:grpSpPr>
          <a:xfrm>
            <a:off x="575075" y="2172681"/>
            <a:ext cx="5439228" cy="3175228"/>
            <a:chOff x="555170" y="1841386"/>
            <a:chExt cx="5439228" cy="3175228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C19AA6F2-BCBB-CCD0-3240-E19B1F5F4F6C}"/>
                </a:ext>
              </a:extLst>
            </p:cNvPr>
            <p:cNvSpPr/>
            <p:nvPr/>
          </p:nvSpPr>
          <p:spPr>
            <a:xfrm>
              <a:off x="4499430" y="4547054"/>
              <a:ext cx="1244146" cy="406400"/>
            </a:xfrm>
            <a:prstGeom prst="rect">
              <a:avLst/>
            </a:prstGeom>
            <a:solidFill>
              <a:srgbClr val="BF0F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047D178B-DFCD-8A3E-0842-D3E30CABDABE}"/>
                </a:ext>
              </a:extLst>
            </p:cNvPr>
            <p:cNvSpPr txBox="1"/>
            <p:nvPr/>
          </p:nvSpPr>
          <p:spPr>
            <a:xfrm>
              <a:off x="555170" y="1841386"/>
              <a:ext cx="5439228" cy="317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pl-PL" sz="2400" i="1" dirty="0">
                  <a:solidFill>
                    <a:srgbClr val="F1ECE9"/>
                  </a:solidFill>
                  <a:effectLst/>
                  <a:latin typeface="Josefin Sans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„Nie trafiałem do kosza podczas mojej kariery ponad dziewięć tysięcy razy. Przegrałem niemal trzysta meczów. Dwadzieścia trzy razy to do mnie należało oddanie decydującego rzutu i nie trafiłem. Ponosiłem w życiu porażkę za porażką. </a:t>
              </a:r>
            </a:p>
            <a:p>
              <a:pPr>
                <a:spcAft>
                  <a:spcPts val="1000"/>
                </a:spcAft>
              </a:pPr>
              <a:r>
                <a:rPr lang="pl-PL" sz="2400" i="1" dirty="0">
                  <a:solidFill>
                    <a:srgbClr val="F1ECE9"/>
                  </a:solidFill>
                  <a:effectLst/>
                  <a:latin typeface="Josefin Sans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I właśnie dlatego odniosłem </a:t>
              </a:r>
              <a:r>
                <a:rPr lang="pl-PL" sz="2400" b="1" i="1" dirty="0">
                  <a:solidFill>
                    <a:srgbClr val="F1ECE9"/>
                  </a:solidFill>
                  <a:effectLst/>
                  <a:latin typeface="Josefin Sans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sukces</a:t>
              </a:r>
              <a:r>
                <a:rPr lang="pl-PL" sz="2400" i="1" dirty="0">
                  <a:solidFill>
                    <a:srgbClr val="F1ECE9"/>
                  </a:solidFill>
                  <a:effectLst/>
                  <a:latin typeface="Josefin Sans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…” </a:t>
              </a:r>
              <a:endParaRPr lang="pl-PL" sz="1800" i="1" dirty="0">
                <a:solidFill>
                  <a:srgbClr val="F1ECE9"/>
                </a:solidFill>
                <a:effectLst/>
                <a:latin typeface="Josefin Sans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Obraz 2" descr="Obraz zawierający sport, zawody lekkoatletyczne, osoba, piłka&#10;&#10;Opis wygenerowany automatycznie">
            <a:extLst>
              <a:ext uri="{FF2B5EF4-FFF2-40B4-BE49-F238E27FC236}">
                <a16:creationId xmlns:a16="http://schemas.microsoft.com/office/drawing/2014/main" id="{B500FC4D-9D4B-2646-2558-019631C5F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7699" y="-287077"/>
            <a:ext cx="4874709" cy="87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zór, Grafika, zrzut ekranu, Czcionka&#10;&#10;Opis wygenerowany automatycznie">
            <a:extLst>
              <a:ext uri="{FF2B5EF4-FFF2-40B4-BE49-F238E27FC236}">
                <a16:creationId xmlns:a16="http://schemas.microsoft.com/office/drawing/2014/main" id="{BB05CB56-FBFA-4854-D721-4BD71383F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5" y="435775"/>
            <a:ext cx="5986450" cy="59864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DB483C8-96DD-72F3-0E03-3E6810052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59">
            <a:off x="7239146" y="1159660"/>
            <a:ext cx="3980500" cy="2024956"/>
          </a:xfrm>
          <a:prstGeom prst="rect">
            <a:avLst/>
          </a:prstGeom>
          <a:effectLst>
            <a:outerShdw blurRad="6223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21DEDFA2-9464-985C-5D69-9D76F740B49A}"/>
              </a:ext>
            </a:extLst>
          </p:cNvPr>
          <p:cNvSpPr txBox="1">
            <a:spLocks/>
          </p:cNvSpPr>
          <p:nvPr/>
        </p:nvSpPr>
        <p:spPr>
          <a:xfrm>
            <a:off x="7412496" y="1834755"/>
            <a:ext cx="36719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b="1" dirty="0"/>
              <a:t>Zagrajmy</a:t>
            </a:r>
          </a:p>
        </p:txBody>
      </p:sp>
      <p:pic>
        <p:nvPicPr>
          <p:cNvPr id="7" name="Obraz 6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75F72B73-292F-AE58-11B8-E20E76C9C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4708">
            <a:off x="7486757" y="4527603"/>
            <a:ext cx="5327924" cy="5061210"/>
          </a:xfrm>
          <a:prstGeom prst="rect">
            <a:avLst/>
          </a:prstGeom>
          <a:effectLst>
            <a:innerShdw blurRad="317500">
              <a:prstClr val="black"/>
            </a:innerShdw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3A741CC-F7EB-D886-3E8B-15AE36E6DFA2}"/>
              </a:ext>
            </a:extLst>
          </p:cNvPr>
          <p:cNvSpPr txBox="1"/>
          <p:nvPr/>
        </p:nvSpPr>
        <p:spPr>
          <a:xfrm>
            <a:off x="98261" y="6237559"/>
            <a:ext cx="680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https://learningapps.org/watch?v=pv66v3uhc22</a:t>
            </a:r>
          </a:p>
        </p:txBody>
      </p:sp>
    </p:spTree>
    <p:extLst>
      <p:ext uri="{BB962C8B-B14F-4D97-AF65-F5344CB8AC3E}">
        <p14:creationId xmlns:p14="http://schemas.microsoft.com/office/powerpoint/2010/main" val="311384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D95B64-2063-B5C4-2031-531954B0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0549" y="1395663"/>
            <a:ext cx="9371012" cy="3364832"/>
          </a:xfrm>
        </p:spPr>
        <p:txBody>
          <a:bodyPr>
            <a:normAutofit/>
          </a:bodyPr>
          <a:lstStyle/>
          <a:p>
            <a:pPr algn="just"/>
            <a:r>
              <a:rPr lang="pl-PL" sz="2800" i="0" u="none" strike="noStrike" baseline="0" dirty="0">
                <a:latin typeface="Josefin Sans" pitchFamily="2" charset="-18"/>
              </a:rPr>
              <a:t>Dzięki niepowodzeniom zyskujemy doświadczenie, nowe umiejętności, a także wiedzę, czego unikać w przyszłości. To, co najtrudniejsze spotyka nas zwykle na początku drogi. Doskonałym przykładem wzorowego ducha walki są sportowcy, którzy niejednokrotnie w drodze do sukcesów muszą pokonać wiele trudności. Nie poddając się, udowadniają, że trudności i niepowodzenia, a nawet błędy, które popełniamy możemy przekuć w siłę i sukces.</a:t>
            </a:r>
            <a:endParaRPr lang="pl-PL" sz="2400" dirty="0">
              <a:latin typeface="Josefin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363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F050D-3C63-C38B-E119-EB70CDDE0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44886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5C32D92-BF92-1CE4-F4B9-72E6DA80F5DB}"/>
              </a:ext>
            </a:extLst>
          </p:cNvPr>
          <p:cNvSpPr txBox="1">
            <a:spLocks/>
          </p:cNvSpPr>
          <p:nvPr/>
        </p:nvSpPr>
        <p:spPr>
          <a:xfrm>
            <a:off x="838200" y="41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lang="pl-PL" dirty="0"/>
              <a:t>Źródła tekstów: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05CE776-6B17-21AF-0CA4-055243E44C59}"/>
              </a:ext>
            </a:extLst>
          </p:cNvPr>
          <p:cNvSpPr txBox="1">
            <a:spLocks/>
          </p:cNvSpPr>
          <p:nvPr/>
        </p:nvSpPr>
        <p:spPr>
          <a:xfrm>
            <a:off x="838200" y="1737565"/>
            <a:ext cx="10515600" cy="195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Slajd 2: Wielki Słownik Języka Polskiego, www.wsjp.pl</a:t>
            </a:r>
          </a:p>
        </p:txBody>
      </p:sp>
    </p:spTree>
    <p:extLst>
      <p:ext uri="{BB962C8B-B14F-4D97-AF65-F5344CB8AC3E}">
        <p14:creationId xmlns:p14="http://schemas.microsoft.com/office/powerpoint/2010/main" val="11429771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F55CFDB-36C4-445F-8265-76D783D00A38}" vid="{FDAB894F-A147-4B4F-87F2-766C547E93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Szablon_1</Template>
  <TotalTime>1231</TotalTime>
  <Words>262</Words>
  <Application>Microsoft Office PowerPoint</Application>
  <PresentationFormat>Panoramiczny</PresentationFormat>
  <Paragraphs>15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Century Gothic</vt:lpstr>
      <vt:lpstr>Josefin Sans</vt:lpstr>
      <vt:lpstr>Arial</vt:lpstr>
      <vt:lpstr>Motyw pakietu Office</vt:lpstr>
      <vt:lpstr>Czy porażka jest zawsze porażką?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  <vt:lpstr>Prezentacja programu PowerPoint</vt:lpstr>
    </vt:vector>
  </TitlesOfParts>
  <Company>RWS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Bartłomiej Kempe</dc:creator>
  <cp:lastModifiedBy>Bartek Kempe</cp:lastModifiedBy>
  <cp:revision>17</cp:revision>
  <dcterms:created xsi:type="dcterms:W3CDTF">2023-06-30T19:16:10Z</dcterms:created>
  <dcterms:modified xsi:type="dcterms:W3CDTF">2023-12-08T08:41:23Z</dcterms:modified>
</cp:coreProperties>
</file>